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92" r:id="rId3"/>
    <p:sldId id="293" r:id="rId4"/>
    <p:sldId id="294" r:id="rId5"/>
    <p:sldId id="295" r:id="rId6"/>
    <p:sldId id="296" r:id="rId7"/>
    <p:sldId id="297" r:id="rId8"/>
    <p:sldId id="299" r:id="rId9"/>
    <p:sldId id="300" r:id="rId10"/>
    <p:sldId id="301" r:id="rId11"/>
    <p:sldId id="302" r:id="rId12"/>
    <p:sldId id="303" r:id="rId13"/>
    <p:sldId id="283" r:id="rId14"/>
    <p:sldId id="284" r:id="rId15"/>
    <p:sldId id="291" r:id="rId16"/>
    <p:sldId id="259" r:id="rId17"/>
    <p:sldId id="260" r:id="rId18"/>
    <p:sldId id="286" r:id="rId19"/>
    <p:sldId id="287" r:id="rId20"/>
    <p:sldId id="288" r:id="rId21"/>
    <p:sldId id="289"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78" d="100"/>
          <a:sy n="78" d="100"/>
        </p:scale>
        <p:origin x="17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ADM%20DATA\1-USDP\PROSDA\Kab_Kota%20PPSP%20Jabar\Kab.%20Majalengka\SSK%20Majalengka\EHRA%20Majalengka%20Plus%20Contoh%20Grafik.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lang="en-US" sz="2400"/>
            </a:pPr>
            <a:r>
              <a:rPr lang="en-US" sz="2400" dirty="0" err="1" smtClean="0"/>
              <a:t>Indeks</a:t>
            </a:r>
            <a:r>
              <a:rPr lang="en-US" sz="2400" dirty="0" smtClean="0"/>
              <a:t> </a:t>
            </a:r>
            <a:r>
              <a:rPr lang="en-US" sz="2400" dirty="0" err="1"/>
              <a:t>Risiko</a:t>
            </a:r>
            <a:r>
              <a:rPr lang="en-US" sz="2400" dirty="0"/>
              <a:t> </a:t>
            </a:r>
            <a:r>
              <a:rPr lang="en-US" sz="2400" dirty="0" err="1"/>
              <a:t>Sanitasi</a:t>
            </a:r>
            <a:r>
              <a:rPr lang="en-US" sz="2400" dirty="0"/>
              <a:t> </a:t>
            </a:r>
            <a:r>
              <a:rPr lang="en-US" sz="2400" dirty="0" err="1"/>
              <a:t>Kabupate</a:t>
            </a:r>
            <a:r>
              <a:rPr lang="id-ID" sz="2400" dirty="0" smtClean="0"/>
              <a:t>n.... Tahun</a:t>
            </a:r>
            <a:r>
              <a:rPr lang="en-US" sz="2400" dirty="0" smtClean="0"/>
              <a:t> 201</a:t>
            </a:r>
            <a:r>
              <a:rPr lang="id-ID" sz="2400" dirty="0" smtClean="0"/>
              <a:t>5</a:t>
            </a:r>
            <a:endParaRPr lang="en-US" sz="2400" dirty="0"/>
          </a:p>
        </c:rich>
      </c:tx>
      <c:layout/>
      <c:overlay val="0"/>
    </c:title>
    <c:autoTitleDeleted val="0"/>
    <c:plotArea>
      <c:layout/>
      <c:barChart>
        <c:barDir val="col"/>
        <c:grouping val="stacked"/>
        <c:varyColors val="0"/>
        <c:ser>
          <c:idx val="0"/>
          <c:order val="0"/>
          <c:tx>
            <c:strRef>
              <c:f>'INDEKS RISIKO'!$K$107</c:f>
              <c:strCache>
                <c:ptCount val="1"/>
                <c:pt idx="0">
                  <c:v>GENANGAN AIR.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'INDEKS RISIKO'!$L$106:$P$106</c:f>
              <c:strCache>
                <c:ptCount val="5"/>
                <c:pt idx="0">
                  <c:v>CLUSTER 0</c:v>
                </c:pt>
                <c:pt idx="1">
                  <c:v>CLUSTER 3</c:v>
                </c:pt>
                <c:pt idx="2">
                  <c:v>CLUSTER 1</c:v>
                </c:pt>
                <c:pt idx="3">
                  <c:v>CLUSTER  4</c:v>
                </c:pt>
                <c:pt idx="4">
                  <c:v>CLUSTER 2</c:v>
                </c:pt>
              </c:strCache>
            </c:strRef>
          </c:cat>
          <c:val>
            <c:numRef>
              <c:f>'INDEKS RISIKO'!$L$107:$P$107</c:f>
              <c:numCache>
                <c:formatCode>0</c:formatCode>
                <c:ptCount val="5"/>
                <c:pt idx="0">
                  <c:v>8.75</c:v>
                </c:pt>
                <c:pt idx="1">
                  <c:v>24.583333333333034</c:v>
                </c:pt>
                <c:pt idx="2">
                  <c:v>17.34375</c:v>
                </c:pt>
                <c:pt idx="3">
                  <c:v>7.5</c:v>
                </c:pt>
                <c:pt idx="4">
                  <c:v>12.03125</c:v>
                </c:pt>
              </c:numCache>
            </c:numRef>
          </c:val>
          <c:extLst>
            <c:ext xmlns:c16="http://schemas.microsoft.com/office/drawing/2014/chart" uri="{C3380CC4-5D6E-409C-BE32-E72D297353CC}">
              <c16:uniqueId val="{00000000-97F1-499E-A892-599D72400338}"/>
            </c:ext>
          </c:extLst>
        </c:ser>
        <c:ser>
          <c:idx val="1"/>
          <c:order val="1"/>
          <c:tx>
            <c:strRef>
              <c:f>'INDEKS RISIKO'!$K$108</c:f>
              <c:strCache>
                <c:ptCount val="1"/>
                <c:pt idx="0">
                  <c:v>SUMBER AIR</c:v>
                </c:pt>
              </c:strCache>
            </c:strRef>
          </c:tx>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'INDEKS RISIKO'!$L$106:$P$106</c:f>
              <c:strCache>
                <c:ptCount val="5"/>
                <c:pt idx="0">
                  <c:v>CLUSTER 0</c:v>
                </c:pt>
                <c:pt idx="1">
                  <c:v>CLUSTER 3</c:v>
                </c:pt>
                <c:pt idx="2">
                  <c:v>CLUSTER 1</c:v>
                </c:pt>
                <c:pt idx="3">
                  <c:v>CLUSTER  4</c:v>
                </c:pt>
                <c:pt idx="4">
                  <c:v>CLUSTER 2</c:v>
                </c:pt>
              </c:strCache>
            </c:strRef>
          </c:cat>
          <c:val>
            <c:numRef>
              <c:f>'INDEKS RISIKO'!$L$108:$P$108</c:f>
              <c:numCache>
                <c:formatCode>0</c:formatCode>
                <c:ptCount val="5"/>
                <c:pt idx="0">
                  <c:v>43.125000000000163</c:v>
                </c:pt>
                <c:pt idx="1">
                  <c:v>33.125000000000163</c:v>
                </c:pt>
                <c:pt idx="2">
                  <c:v>33.325000000000003</c:v>
                </c:pt>
                <c:pt idx="3">
                  <c:v>39.075000000000003</c:v>
                </c:pt>
                <c:pt idx="4">
                  <c:v>30.599999999999987</c:v>
                </c:pt>
              </c:numCache>
            </c:numRef>
          </c:val>
          <c:extLst>
            <c:ext xmlns:c16="http://schemas.microsoft.com/office/drawing/2014/chart" uri="{C3380CC4-5D6E-409C-BE32-E72D297353CC}">
              <c16:uniqueId val="{00000001-97F1-499E-A892-599D72400338}"/>
            </c:ext>
          </c:extLst>
        </c:ser>
        <c:ser>
          <c:idx val="2"/>
          <c:order val="2"/>
          <c:tx>
            <c:strRef>
              <c:f>'INDEKS RISIKO'!$K$109</c:f>
              <c:strCache>
                <c:ptCount val="1"/>
                <c:pt idx="0">
                  <c:v>PERSAMPAHAN.</c:v>
                </c:pt>
              </c:strCache>
            </c:strRef>
          </c:tx>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'INDEKS RISIKO'!$L$106:$P$106</c:f>
              <c:strCache>
                <c:ptCount val="5"/>
                <c:pt idx="0">
                  <c:v>CLUSTER 0</c:v>
                </c:pt>
                <c:pt idx="1">
                  <c:v>CLUSTER 3</c:v>
                </c:pt>
                <c:pt idx="2">
                  <c:v>CLUSTER 1</c:v>
                </c:pt>
                <c:pt idx="3">
                  <c:v>CLUSTER  4</c:v>
                </c:pt>
                <c:pt idx="4">
                  <c:v>CLUSTER 2</c:v>
                </c:pt>
              </c:strCache>
            </c:strRef>
          </c:cat>
          <c:val>
            <c:numRef>
              <c:f>'INDEKS RISIKO'!$L$109:$P$109</c:f>
              <c:numCache>
                <c:formatCode>0</c:formatCode>
                <c:ptCount val="5"/>
                <c:pt idx="0">
                  <c:v>48.4375</c:v>
                </c:pt>
                <c:pt idx="1">
                  <c:v>48.560227272727275</c:v>
                </c:pt>
                <c:pt idx="2">
                  <c:v>53.014062499999994</c:v>
                </c:pt>
                <c:pt idx="3">
                  <c:v>49.7</c:v>
                </c:pt>
                <c:pt idx="4">
                  <c:v>52.776682692307695</c:v>
                </c:pt>
              </c:numCache>
            </c:numRef>
          </c:val>
          <c:extLst>
            <c:ext xmlns:c16="http://schemas.microsoft.com/office/drawing/2014/chart" uri="{C3380CC4-5D6E-409C-BE32-E72D297353CC}">
              <c16:uniqueId val="{00000002-97F1-499E-A892-599D72400338}"/>
            </c:ext>
          </c:extLst>
        </c:ser>
        <c:ser>
          <c:idx val="3"/>
          <c:order val="3"/>
          <c:tx>
            <c:strRef>
              <c:f>'INDEKS RISIKO'!$K$110</c:f>
              <c:strCache>
                <c:ptCount val="1"/>
                <c:pt idx="0">
                  <c:v>PERILAKU HIDUP BERSIH SEHAT.</c:v>
                </c:pt>
              </c:strCache>
            </c:strRef>
          </c:tx>
          <c:spPr>
            <a:solidFill>
              <a:srgbClr val="FFC000"/>
            </a:solidFill>
          </c:spPr>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'INDEKS RISIKO'!$L$106:$P$106</c:f>
              <c:strCache>
                <c:ptCount val="5"/>
                <c:pt idx="0">
                  <c:v>CLUSTER 0</c:v>
                </c:pt>
                <c:pt idx="1">
                  <c:v>CLUSTER 3</c:v>
                </c:pt>
                <c:pt idx="2">
                  <c:v>CLUSTER 1</c:v>
                </c:pt>
                <c:pt idx="3">
                  <c:v>CLUSTER  4</c:v>
                </c:pt>
                <c:pt idx="4">
                  <c:v>CLUSTER 2</c:v>
                </c:pt>
              </c:strCache>
            </c:strRef>
          </c:cat>
          <c:val>
            <c:numRef>
              <c:f>'INDEKS RISIKO'!$L$110:$P$110</c:f>
              <c:numCache>
                <c:formatCode>0</c:formatCode>
                <c:ptCount val="5"/>
                <c:pt idx="0">
                  <c:v>62.968750000000163</c:v>
                </c:pt>
                <c:pt idx="1">
                  <c:v>56.81041666666615</c:v>
                </c:pt>
                <c:pt idx="2">
                  <c:v>51.894140625000006</c:v>
                </c:pt>
                <c:pt idx="3">
                  <c:v>57.8125</c:v>
                </c:pt>
                <c:pt idx="4">
                  <c:v>50.120703125000013</c:v>
                </c:pt>
              </c:numCache>
            </c:numRef>
          </c:val>
          <c:extLst>
            <c:ext xmlns:c16="http://schemas.microsoft.com/office/drawing/2014/chart" uri="{C3380CC4-5D6E-409C-BE32-E72D297353CC}">
              <c16:uniqueId val="{00000003-97F1-499E-A892-599D72400338}"/>
            </c:ext>
          </c:extLst>
        </c:ser>
        <c:ser>
          <c:idx val="4"/>
          <c:order val="4"/>
          <c:tx>
            <c:strRef>
              <c:f>'INDEKS RISIKO'!$K$111</c:f>
              <c:strCache>
                <c:ptCount val="1"/>
                <c:pt idx="0">
                  <c:v>AIR LIMBAH DOMESTIK.</c:v>
                </c:pt>
              </c:strCache>
            </c:strRef>
          </c:tx>
          <c:spPr>
            <a:solidFill>
              <a:srgbClr val="FF0000"/>
            </a:solidFill>
          </c:spPr>
          <c:invertIfNegative val="0"/>
          <c:dLbls>
            <c:spPr>
              <a:noFill/>
              <a:ln>
                <a:noFill/>
              </a:ln>
              <a:effectLst/>
            </c:spPr>
            <c:txPr>
              <a:bodyPr/>
              <a:lstStyle/>
              <a:p>
                <a:pPr>
                  <a:defRPr lang="en-US"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'INDEKS RISIKO'!$L$106:$P$106</c:f>
              <c:strCache>
                <c:ptCount val="5"/>
                <c:pt idx="0">
                  <c:v>CLUSTER 0</c:v>
                </c:pt>
                <c:pt idx="1">
                  <c:v>CLUSTER 3</c:v>
                </c:pt>
                <c:pt idx="2">
                  <c:v>CLUSTER 1</c:v>
                </c:pt>
                <c:pt idx="3">
                  <c:v>CLUSTER  4</c:v>
                </c:pt>
                <c:pt idx="4">
                  <c:v>CLUSTER 2</c:v>
                </c:pt>
              </c:strCache>
            </c:strRef>
          </c:cat>
          <c:val>
            <c:numRef>
              <c:f>'INDEKS RISIKO'!$L$111:$P$111</c:f>
              <c:numCache>
                <c:formatCode>0</c:formatCode>
                <c:ptCount val="5"/>
                <c:pt idx="0">
                  <c:v>75.462962962962962</c:v>
                </c:pt>
                <c:pt idx="1">
                  <c:v>67.477390180878572</c:v>
                </c:pt>
                <c:pt idx="2">
                  <c:v>68.250425170068013</c:v>
                </c:pt>
                <c:pt idx="3">
                  <c:v>59.583333333333329</c:v>
                </c:pt>
                <c:pt idx="4">
                  <c:v>59.282594086021511</c:v>
                </c:pt>
              </c:numCache>
            </c:numRef>
          </c:val>
          <c:extLst>
            <c:ext xmlns:c16="http://schemas.microsoft.com/office/drawing/2014/chart" uri="{C3380CC4-5D6E-409C-BE32-E72D297353CC}">
              <c16:uniqueId val="{00000004-97F1-499E-A892-599D72400338}"/>
            </c:ext>
          </c:extLst>
        </c:ser>
        <c:dLbls>
          <c:showLegendKey val="0"/>
          <c:showVal val="1"/>
          <c:showCatName val="0"/>
          <c:showSerName val="0"/>
          <c:showPercent val="0"/>
          <c:showBubbleSize val="0"/>
        </c:dLbls>
        <c:gapWidth val="150"/>
        <c:overlap val="100"/>
        <c:axId val="51265536"/>
        <c:axId val="51267072"/>
      </c:barChart>
      <c:catAx>
        <c:axId val="51265536"/>
        <c:scaling>
          <c:orientation val="minMax"/>
        </c:scaling>
        <c:delete val="1"/>
        <c:axPos val="b"/>
        <c:numFmt formatCode="General" sourceLinked="0"/>
        <c:majorTickMark val="out"/>
        <c:minorTickMark val="none"/>
        <c:tickLblPos val="none"/>
        <c:crossAx val="51267072"/>
        <c:crosses val="autoZero"/>
        <c:auto val="1"/>
        <c:lblAlgn val="ctr"/>
        <c:lblOffset val="100"/>
        <c:noMultiLvlLbl val="0"/>
      </c:catAx>
      <c:valAx>
        <c:axId val="51267072"/>
        <c:scaling>
          <c:orientation val="minMax"/>
          <c:max val="250"/>
        </c:scaling>
        <c:delete val="0"/>
        <c:axPos val="l"/>
        <c:majorGridlines/>
        <c:numFmt formatCode="0" sourceLinked="1"/>
        <c:majorTickMark val="out"/>
        <c:minorTickMark val="none"/>
        <c:tickLblPos val="nextTo"/>
        <c:txPr>
          <a:bodyPr/>
          <a:lstStyle/>
          <a:p>
            <a:pPr>
              <a:defRPr lang="en-US" sz="1600"/>
            </a:pPr>
            <a:endParaRPr lang="en-US"/>
          </a:p>
        </c:txPr>
        <c:crossAx val="51265536"/>
        <c:crosses val="autoZero"/>
        <c:crossBetween val="between"/>
      </c:valAx>
    </c:plotArea>
    <c:legend>
      <c:legendPos val="r"/>
      <c:layout/>
      <c:overlay val="0"/>
      <c:txPr>
        <a:bodyPr/>
        <a:lstStyle/>
        <a:p>
          <a:pPr>
            <a:defRPr lang="en-US"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7D4ED-975C-42AD-B344-4574AF0E88C3}" type="datetimeFigureOut">
              <a:rPr lang="id-ID" smtClean="0"/>
              <a:t>16/02/2016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5A5E3-48A3-4B0A-A2F8-C1D5D9B09BB1}" type="slidenum">
              <a:rPr lang="id-ID" smtClean="0"/>
              <a:t>‹#›</a:t>
            </a:fld>
            <a:endParaRPr lang="id-ID"/>
          </a:p>
        </p:txBody>
      </p:sp>
    </p:spTree>
    <p:extLst>
      <p:ext uri="{BB962C8B-B14F-4D97-AF65-F5344CB8AC3E}">
        <p14:creationId xmlns:p14="http://schemas.microsoft.com/office/powerpoint/2010/main" val="47792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D0BEFE-72C4-486A-B102-AECAAC94B92C}" type="slidenum">
              <a:rPr lang="id-ID" altLang="en-US" smtClean="0"/>
              <a:pPr>
                <a:spcBef>
                  <a:spcPct val="0"/>
                </a:spcBef>
              </a:pPr>
              <a:t>7</a:t>
            </a:fld>
            <a:endParaRPr lang="id-ID" altLang="en-US" smtClean="0"/>
          </a:p>
        </p:txBody>
      </p:sp>
    </p:spTree>
    <p:extLst>
      <p:ext uri="{BB962C8B-B14F-4D97-AF65-F5344CB8AC3E}">
        <p14:creationId xmlns:p14="http://schemas.microsoft.com/office/powerpoint/2010/main" val="84192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solidFill>
                <a:srgbClr val="FFFF00"/>
              </a:solidFill>
            </a:endParaRPr>
          </a:p>
          <a:p>
            <a:pPr eaLnBrk="1" hangingPunct="1"/>
            <a:r>
              <a:rPr lang="en-US" altLang="en-US" smtClean="0">
                <a:solidFill>
                  <a:srgbClr val="FFFF00"/>
                </a:solidFill>
              </a:rPr>
              <a:t>Slide ini mengambarkan </a:t>
            </a:r>
            <a:r>
              <a:rPr lang="id-ID" altLang="en-US" smtClean="0">
                <a:solidFill>
                  <a:srgbClr val="FFFF00"/>
                </a:solidFill>
              </a:rPr>
              <a:t>Ilustrasi Kegiatan Lintas Sektor </a:t>
            </a:r>
            <a:r>
              <a:rPr lang="en-US" altLang="en-US" smtClean="0">
                <a:solidFill>
                  <a:srgbClr val="FFFF00"/>
                </a:solidFill>
              </a:rPr>
              <a:t> yang mendukung kegiatan Germas , sebagai payung besar tercapainya hidup sehat, dan 50% prevalensi penyakit menurun.</a:t>
            </a:r>
          </a:p>
          <a:p>
            <a:pPr eaLnBrk="1" hangingPunct="1"/>
            <a:endParaRPr lang="en-US" altLang="en-US" smtClean="0">
              <a:solidFill>
                <a:srgbClr val="FFFF00"/>
              </a:solidFill>
            </a:endParaRPr>
          </a:p>
          <a:p>
            <a:pPr eaLnBrk="1" hangingPunct="1"/>
            <a:r>
              <a:rPr lang="en-US" altLang="en-US" smtClean="0">
                <a:solidFill>
                  <a:srgbClr val="FFFF00"/>
                </a:solidFill>
              </a:rPr>
              <a:t>Gerakan masyarakat sehat yang di prakarsai oleh bapak wapres yang telah disusun oleh Bappenas bersama Kemenkes dan lintas sektor terkait, merupakan payung besar yang  pada pelaksanaannya akan diterbitkan INPRES, dan akan dilounching pada awal januari 2016.</a:t>
            </a:r>
          </a:p>
          <a:p>
            <a:pPr eaLnBrk="1" hangingPunct="1"/>
            <a:endParaRPr lang="en-US" altLang="en-US" smtClean="0">
              <a:solidFill>
                <a:srgbClr val="FFFF00"/>
              </a:solidFill>
            </a:endParaRPr>
          </a:p>
          <a:p>
            <a:pPr eaLnBrk="1" hangingPunct="1"/>
            <a:r>
              <a:rPr lang="en-US" altLang="en-US" smtClean="0">
                <a:solidFill>
                  <a:srgbClr val="FFFF00"/>
                </a:solidFill>
              </a:rPr>
              <a:t>Thema yang diusulkan  </a:t>
            </a:r>
            <a:r>
              <a:rPr lang="en-US" altLang="en-US" b="1" smtClean="0">
                <a:solidFill>
                  <a:srgbClr val="FFFF00"/>
                </a:solidFill>
              </a:rPr>
              <a:t>“ SEHAT, BUGAR, PRODUKTIF “</a:t>
            </a:r>
          </a:p>
          <a:p>
            <a:pPr eaLnBrk="1" hangingPunct="1"/>
            <a:endParaRPr lang="en-US" altLang="en-US" smtClean="0">
              <a:solidFill>
                <a:srgbClr val="FFFF00"/>
              </a:solidFill>
            </a:endParaRPr>
          </a:p>
          <a:p>
            <a:pPr eaLnBrk="1" hangingPunct="1"/>
            <a:endParaRPr lang="en-US" altLang="en-US" smtClean="0"/>
          </a:p>
        </p:txBody>
      </p:sp>
    </p:spTree>
    <p:extLst>
      <p:ext uri="{BB962C8B-B14F-4D97-AF65-F5344CB8AC3E}">
        <p14:creationId xmlns:p14="http://schemas.microsoft.com/office/powerpoint/2010/main" val="135649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Pembangunan kesehatan pastinya memerlukan pendanaan, mari kita bersama-sama lihat </a:t>
            </a:r>
            <a:r>
              <a:rPr lang="id-ID" b="1" dirty="0" smtClean="0"/>
              <a:t>“ Potensi Anggaran Kesehatan yang terdapat dalam UU No.36 Tahun 2009 tentang Kesehatan “ </a:t>
            </a:r>
            <a:r>
              <a:rPr lang="id-ID" dirty="0" smtClean="0"/>
              <a:t>khususnya pada </a:t>
            </a:r>
            <a:r>
              <a:rPr lang="id-ID" b="1" dirty="0" smtClean="0"/>
              <a:t>Pasal 171</a:t>
            </a:r>
            <a:r>
              <a:rPr lang="id-ID" dirty="0" smtClean="0"/>
              <a:t> :</a:t>
            </a:r>
            <a:endParaRPr lang="id-ID" b="1" dirty="0" smtClean="0"/>
          </a:p>
          <a:p>
            <a:pPr eaLnBrk="1" hangingPunct="1">
              <a:spcBef>
                <a:spcPct val="0"/>
              </a:spcBef>
              <a:buFont typeface="Wingdings" pitchFamily="2" charset="2"/>
              <a:buChar char="v"/>
            </a:pPr>
            <a:r>
              <a:rPr lang="id-ID" dirty="0" smtClean="0"/>
              <a:t>Pasal 171 ayat (1) tertulis dengan jelas bahwa “ </a:t>
            </a:r>
            <a:r>
              <a:rPr lang="id-ID" dirty="0" smtClean="0">
                <a:latin typeface="Times New Roman" pitchFamily="18" charset="0"/>
                <a:cs typeface="Times New Roman" pitchFamily="18" charset="0"/>
              </a:rPr>
              <a:t>Besar anggaran kesehatan </a:t>
            </a:r>
            <a:r>
              <a:rPr lang="id-ID" b="1" dirty="0" smtClean="0">
                <a:latin typeface="Times New Roman" pitchFamily="18" charset="0"/>
                <a:cs typeface="Times New Roman" pitchFamily="18" charset="0"/>
              </a:rPr>
              <a:t>Pemerintah</a:t>
            </a:r>
            <a:r>
              <a:rPr lang="id-ID" dirty="0" smtClean="0">
                <a:latin typeface="Times New Roman" pitchFamily="18" charset="0"/>
                <a:cs typeface="Times New Roman" pitchFamily="18" charset="0"/>
              </a:rPr>
              <a:t> dialokasikan  </a:t>
            </a:r>
            <a:r>
              <a:rPr lang="id-ID" b="1" dirty="0" smtClean="0">
                <a:latin typeface="Times New Roman" pitchFamily="18" charset="0"/>
                <a:cs typeface="Times New Roman" pitchFamily="18" charset="0"/>
              </a:rPr>
              <a:t>minimal sebesar 5%</a:t>
            </a:r>
            <a:r>
              <a:rPr lang="id-ID" dirty="0" smtClean="0">
                <a:latin typeface="Times New Roman" pitchFamily="18" charset="0"/>
                <a:cs typeface="Times New Roman" pitchFamily="18" charset="0"/>
              </a:rPr>
              <a:t> </a:t>
            </a:r>
            <a:r>
              <a:rPr lang="id-ID" b="1" dirty="0" smtClean="0">
                <a:latin typeface="Times New Roman" pitchFamily="18" charset="0"/>
                <a:cs typeface="Times New Roman" pitchFamily="18" charset="0"/>
              </a:rPr>
              <a:t>dari APBN</a:t>
            </a:r>
            <a:r>
              <a:rPr lang="id-ID" dirty="0" smtClean="0">
                <a:latin typeface="Times New Roman" pitchFamily="18" charset="0"/>
                <a:cs typeface="Times New Roman" pitchFamily="18" charset="0"/>
              </a:rPr>
              <a:t> di luar gaji “. </a:t>
            </a:r>
            <a:r>
              <a:rPr lang="id-ID" dirty="0" smtClean="0"/>
              <a:t>Betapa besarnya anggaran untuk Kementerian Kesehatan bila hal ini terwujud.</a:t>
            </a:r>
          </a:p>
          <a:p>
            <a:pPr eaLnBrk="1" hangingPunct="1">
              <a:spcBef>
                <a:spcPct val="0"/>
              </a:spcBef>
              <a:buFont typeface="Wingdings" pitchFamily="2" charset="2"/>
              <a:buChar char="v"/>
            </a:pPr>
            <a:r>
              <a:rPr lang="id-ID" dirty="0" smtClean="0"/>
              <a:t>Pada Pasal 171 ayat (2) tertulis bahwa “</a:t>
            </a:r>
            <a:r>
              <a:rPr lang="id-ID" dirty="0" smtClean="0">
                <a:latin typeface="Times New Roman" pitchFamily="18" charset="0"/>
                <a:cs typeface="Times New Roman" pitchFamily="18" charset="0"/>
              </a:rPr>
              <a:t>Besar anggaran kesehatan </a:t>
            </a:r>
            <a:r>
              <a:rPr lang="id-ID" b="1" dirty="0" smtClean="0">
                <a:latin typeface="Times New Roman" pitchFamily="18" charset="0"/>
                <a:cs typeface="Times New Roman" pitchFamily="18" charset="0"/>
              </a:rPr>
              <a:t>pemerintah daerah provinsi, </a:t>
            </a:r>
            <a:r>
              <a:rPr lang="fi-FI" b="1" dirty="0" smtClean="0">
                <a:latin typeface="Times New Roman" pitchFamily="18" charset="0"/>
                <a:cs typeface="Times New Roman" pitchFamily="18" charset="0"/>
              </a:rPr>
              <a:t>kabupaten/kota</a:t>
            </a:r>
            <a:r>
              <a:rPr lang="fi-FI" dirty="0" smtClean="0">
                <a:latin typeface="Times New Roman" pitchFamily="18" charset="0"/>
                <a:cs typeface="Times New Roman" pitchFamily="18" charset="0"/>
              </a:rPr>
              <a:t> dialokasikan </a:t>
            </a:r>
            <a:r>
              <a:rPr lang="fi-FI" b="1" dirty="0" smtClean="0">
                <a:latin typeface="Times New Roman" pitchFamily="18" charset="0"/>
                <a:cs typeface="Times New Roman" pitchFamily="18" charset="0"/>
              </a:rPr>
              <a:t>minimal 10% </a:t>
            </a:r>
            <a:r>
              <a:rPr lang="sv-SE" b="1" dirty="0" smtClean="0">
                <a:latin typeface="Times New Roman" pitchFamily="18" charset="0"/>
                <a:cs typeface="Times New Roman" pitchFamily="18" charset="0"/>
              </a:rPr>
              <a:t>dari</a:t>
            </a:r>
            <a:r>
              <a:rPr lang="id-ID" b="1" dirty="0" smtClean="0">
                <a:latin typeface="Times New Roman" pitchFamily="18" charset="0"/>
                <a:cs typeface="Times New Roman" pitchFamily="18" charset="0"/>
              </a:rPr>
              <a:t> APBD</a:t>
            </a:r>
            <a:r>
              <a:rPr lang="sv-SE" dirty="0" smtClean="0">
                <a:latin typeface="Times New Roman" pitchFamily="18" charset="0"/>
                <a:cs typeface="Times New Roman" pitchFamily="18" charset="0"/>
              </a:rPr>
              <a:t> di</a:t>
            </a:r>
            <a:r>
              <a:rPr lang="id-ID" dirty="0" smtClean="0">
                <a:latin typeface="Times New Roman" pitchFamily="18" charset="0"/>
                <a:cs typeface="Times New Roman" pitchFamily="18" charset="0"/>
              </a:rPr>
              <a:t> luar gaji “. </a:t>
            </a:r>
            <a:r>
              <a:rPr lang="id-ID" dirty="0" smtClean="0"/>
              <a:t>Betapa besarnya potensi anggaran yang dimiliki oleh Dinas Kesehatan Provinsi dan Dinas Kesehatan Kabupaten/Kota bila bunyi Pasal 171 ayat (2) ini bisa diperjuangkan terwujud di Provinsi dan Kabupaten/Kota Bapak &amp; Ibu sekalian.</a:t>
            </a:r>
          </a:p>
          <a:p>
            <a:pPr eaLnBrk="1" hangingPunct="1">
              <a:spcBef>
                <a:spcPct val="0"/>
              </a:spcBef>
            </a:pPr>
            <a:endParaRPr lang="id-ID" dirty="0" smtClean="0"/>
          </a:p>
          <a:p>
            <a:pPr eaLnBrk="1" hangingPunct="1">
              <a:spcBef>
                <a:spcPct val="0"/>
              </a:spcBef>
            </a:pPr>
            <a:r>
              <a:rPr lang="id-ID" dirty="0" smtClean="0"/>
              <a:t>Dari potensi anggaran kesehatan seperti yang tertera dalam Pasal 171 ayat (2) UU No.36 Tahun 2009 tentang Kesehatan tersebut, berapa yang dapat dialokasikan untuk Program Kesehatan Lingkungan dalam menunjang Permukiman yang sehat seperti yang dicita-citakan PPSP ?</a:t>
            </a:r>
          </a:p>
          <a:p>
            <a:pPr eaLnBrk="1" hangingPunct="1">
              <a:spcBef>
                <a:spcPct val="0"/>
              </a:spcBef>
            </a:pPr>
            <a:r>
              <a:rPr lang="id-ID" dirty="0" smtClean="0"/>
              <a:t>Mari kita lihat slide berikut ini. </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34C19-3928-48B9-8EE4-BF540B6C319B}" type="slidenum">
              <a:rPr lang="id-ID" smtClean="0"/>
              <a:pPr fontAlgn="base">
                <a:spcBef>
                  <a:spcPct val="0"/>
                </a:spcBef>
                <a:spcAft>
                  <a:spcPct val="0"/>
                </a:spcAft>
                <a:defRPr/>
              </a:pPr>
              <a:t>13</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id-ID" dirty="0" smtClean="0"/>
              <a:t>Coba kita lebih perhatikan pada </a:t>
            </a:r>
            <a:r>
              <a:rPr lang="id-ID" b="1" dirty="0" smtClean="0"/>
              <a:t>penjelasan Pasal 171 ayat (3) UU No.36 Tahun 2009 tentang Kesehatan</a:t>
            </a:r>
            <a:r>
              <a:rPr lang="id-ID" dirty="0" smtClean="0"/>
              <a:t> ini ;</a:t>
            </a:r>
          </a:p>
          <a:p>
            <a:pPr marL="224312" indent="-224312">
              <a:buFont typeface="+mj-lt"/>
              <a:buAutoNum type="arabicPeriod"/>
              <a:defRPr/>
            </a:pPr>
            <a:r>
              <a:rPr lang="id-ID" dirty="0" smtClean="0"/>
              <a:t>Bahwa anggaran kesehatan diprioritaskan untuk </a:t>
            </a:r>
            <a:r>
              <a:rPr lang="id-ID" b="1" dirty="0" smtClean="0"/>
              <a:t>“ kepentingan pelayanan publik “</a:t>
            </a:r>
          </a:p>
          <a:p>
            <a:pPr marL="224312" indent="-224312">
              <a:buFont typeface="+mj-lt"/>
              <a:buAutoNum type="arabicPeriod"/>
              <a:defRPr/>
            </a:pPr>
            <a:r>
              <a:rPr lang="id-ID" dirty="0" smtClean="0"/>
              <a:t>Bahwa yang dimaksud “ kepentingan pelayanan publik “ adalah </a:t>
            </a:r>
            <a:r>
              <a:rPr lang="id-ID" b="1" dirty="0" smtClean="0"/>
              <a:t>pelayanan kesehatan preventif, promotif, kuratif dan rehabilitatif</a:t>
            </a:r>
            <a:r>
              <a:rPr lang="id-ID" dirty="0" smtClean="0"/>
              <a:t>.</a:t>
            </a:r>
          </a:p>
          <a:p>
            <a:pPr marL="224312" indent="-224312">
              <a:buFont typeface="+mj-lt"/>
              <a:buAutoNum type="arabicPeriod"/>
              <a:defRPr/>
            </a:pPr>
            <a:r>
              <a:rPr lang="id-ID" dirty="0" smtClean="0"/>
              <a:t>Bahwa “ kepentingan pelayanan publik “ dilakukan secara efisien dan efektif dengan </a:t>
            </a:r>
            <a:r>
              <a:rPr lang="id-ID" u="sng" dirty="0">
                <a:solidFill>
                  <a:schemeClr val="bg1"/>
                </a:solidFill>
                <a:latin typeface="Times New Roman" pitchFamily="18" charset="0"/>
                <a:cs typeface="Times New Roman" pitchFamily="18" charset="0"/>
              </a:rPr>
              <a:t>mengu</a:t>
            </a:r>
            <a:r>
              <a:rPr lang="es-ES" u="sng" dirty="0" err="1">
                <a:solidFill>
                  <a:schemeClr val="bg1"/>
                </a:solidFill>
                <a:latin typeface="Times New Roman" pitchFamily="18" charset="0"/>
                <a:cs typeface="Times New Roman" pitchFamily="18" charset="0"/>
              </a:rPr>
              <a:t>tamakan</a:t>
            </a:r>
            <a:r>
              <a:rPr lang="es-ES" u="sng" dirty="0">
                <a:solidFill>
                  <a:schemeClr val="bg1"/>
                </a:solidFill>
                <a:latin typeface="Times New Roman" pitchFamily="18" charset="0"/>
                <a:cs typeface="Times New Roman" pitchFamily="18" charset="0"/>
              </a:rPr>
              <a:t> </a:t>
            </a:r>
            <a:r>
              <a:rPr lang="es-ES" u="sng" dirty="0" err="1">
                <a:solidFill>
                  <a:schemeClr val="bg1"/>
                </a:solidFill>
                <a:latin typeface="Times New Roman" pitchFamily="18" charset="0"/>
                <a:cs typeface="Times New Roman" pitchFamily="18" charset="0"/>
              </a:rPr>
              <a:t>pelayanan</a:t>
            </a:r>
            <a:r>
              <a:rPr lang="es-ES" u="sng" dirty="0">
                <a:solidFill>
                  <a:schemeClr val="bg1"/>
                </a:solidFill>
                <a:latin typeface="Times New Roman" pitchFamily="18" charset="0"/>
                <a:cs typeface="Times New Roman" pitchFamily="18" charset="0"/>
              </a:rPr>
              <a:t> </a:t>
            </a:r>
            <a:r>
              <a:rPr lang="es-ES" u="sng" dirty="0" err="1">
                <a:solidFill>
                  <a:schemeClr val="bg1"/>
                </a:solidFill>
                <a:latin typeface="Times New Roman" pitchFamily="18" charset="0"/>
                <a:cs typeface="Times New Roman" pitchFamily="18" charset="0"/>
              </a:rPr>
              <a:t>preventif</a:t>
            </a:r>
            <a:r>
              <a:rPr lang="es-ES" u="sng" dirty="0">
                <a:solidFill>
                  <a:schemeClr val="bg1"/>
                </a:solidFill>
                <a:latin typeface="Times New Roman" pitchFamily="18" charset="0"/>
                <a:cs typeface="Times New Roman" pitchFamily="18" charset="0"/>
              </a:rPr>
              <a:t> dan </a:t>
            </a:r>
            <a:r>
              <a:rPr lang="id-ID" u="sng" dirty="0">
                <a:solidFill>
                  <a:schemeClr val="bg1"/>
                </a:solidFill>
                <a:latin typeface="Times New Roman" pitchFamily="18" charset="0"/>
                <a:cs typeface="Times New Roman" pitchFamily="18" charset="0"/>
              </a:rPr>
              <a:t>promotif dan besarnya sekurang-kurangnya 2/3 (dua pertiga) dari APBN dan APBD.</a:t>
            </a:r>
            <a:endParaRPr lang="id-ID" dirty="0"/>
          </a:p>
          <a:p>
            <a:pPr>
              <a:defRPr/>
            </a:pPr>
            <a:r>
              <a:rPr lang="id-ID" dirty="0" smtClean="0"/>
              <a:t>Program </a:t>
            </a:r>
            <a:r>
              <a:rPr lang="id-ID" dirty="0"/>
              <a:t>Penyehatan Lingkungan, Penyehatan Permukiman  dan Pemberdayaan Masyarakat untuk ber-PHBS merupakan pelayanan kesehatan preventif dan promotif,  yang harus Bapak &amp; Ibu perjuangkan untuk mendapatkan porsi 2/3 dari Anggaran Kesehatan yang ada di APBD Provinsi dan Kabupaten/Kota.</a:t>
            </a:r>
          </a:p>
          <a:p>
            <a:pPr>
              <a:defRPr/>
            </a:pPr>
            <a:endParaRPr lang="id-ID" dirty="0"/>
          </a:p>
          <a:p>
            <a:pPr>
              <a:defRPr/>
            </a:pPr>
            <a:r>
              <a:rPr lang="id-ID" dirty="0"/>
              <a:t>Kalau hal ini terwujud, maka dukungan bidang kesehatan dalam Implementasi Program PPSP dalam pembangunan sarana sanitasi di daerah akan mudah direalisir.  </a:t>
            </a:r>
          </a:p>
          <a:p>
            <a:pPr>
              <a:defRPr/>
            </a:pPr>
            <a:r>
              <a:rPr lang="id-ID" dirty="0"/>
              <a:t>Dukungan Kesehatan dalam Implementasi Pembangunan Sarana Sanitasi adalah dengan mempersiapkan masyarakat untuk </a:t>
            </a:r>
            <a:r>
              <a:rPr lang="id-ID" dirty="0" smtClean="0"/>
              <a:t>menanamkan rasa butuh, bisa </a:t>
            </a:r>
            <a:r>
              <a:rPr lang="id-ID" dirty="0"/>
              <a:t>menerima dan memanfaatkan Sarana Sanitasi yang akan dibangun dengan pendekatan pemberdayaan masyarakat ( STBM ) menggunakan methode pemicuan</a:t>
            </a:r>
            <a:r>
              <a:rPr lang="id-ID" dirty="0" smtClean="0"/>
              <a:t>.</a:t>
            </a:r>
            <a:endParaRPr lang="id-ID"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FBA46-FF84-4AC4-8F5A-0517509B7492}" type="slidenum">
              <a:rPr lang="id-ID" smtClean="0"/>
              <a:pPr fontAlgn="base">
                <a:spcBef>
                  <a:spcPct val="0"/>
                </a:spcBef>
                <a:spcAft>
                  <a:spcPct val="0"/>
                </a:spcAft>
                <a:defRPr/>
              </a:pPr>
              <a:t>14</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 Menkes RI tersebut merupakan penjabaran/penegasaan</a:t>
            </a:r>
            <a:r>
              <a:rPr lang="id-ID" baseline="0" dirty="0" smtClean="0"/>
              <a:t> dari UU nomor 36 tahun 2009 tentang Kesehatan Pasl 171 dan Pasal 172 tentang pendanaan pembangunan kesehatan minimal 10%  APBD Provinsi dan APBD Kab/Kota. </a:t>
            </a:r>
            <a:endParaRPr lang="id-ID" dirty="0"/>
          </a:p>
        </p:txBody>
      </p:sp>
      <p:sp>
        <p:nvSpPr>
          <p:cNvPr id="4" name="Slide Number Placeholder 3"/>
          <p:cNvSpPr>
            <a:spLocks noGrp="1"/>
          </p:cNvSpPr>
          <p:nvPr>
            <p:ph type="sldNum" sz="quarter" idx="10"/>
          </p:nvPr>
        </p:nvSpPr>
        <p:spPr/>
        <p:txBody>
          <a:bodyPr/>
          <a:lstStyle/>
          <a:p>
            <a:fld id="{8575A5E3-48A3-4B0A-A2F8-C1D5D9B09BB1}" type="slidenum">
              <a:rPr lang="id-ID" smtClean="0"/>
              <a:t>15</a:t>
            </a:fld>
            <a:endParaRPr lang="id-ID"/>
          </a:p>
        </p:txBody>
      </p:sp>
    </p:spTree>
    <p:extLst>
      <p:ext uri="{BB962C8B-B14F-4D97-AF65-F5344CB8AC3E}">
        <p14:creationId xmlns:p14="http://schemas.microsoft.com/office/powerpoint/2010/main" val="161644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Tahun</a:t>
            </a:r>
            <a:r>
              <a:rPr lang="id-ID" baseline="0" dirty="0" smtClean="0"/>
              <a:t> 2013-2015 tersedia dana TP (Tugas Pembantuan) untuk kegiatan PAM-STBM, yaitu pembangunan sarana air minum dan sanitasi total berbasis masyarakat. Tahun 22015 terdapat 111 Kabupaten di 28 Provinsi, dengan jumah desa sebanyak 117 desa intervensi. Nilainya sebesar </a:t>
            </a:r>
            <a:r>
              <a:rPr lang="id-ID" u="sng" baseline="0" dirty="0" smtClean="0"/>
              <a:t>+</a:t>
            </a:r>
            <a:r>
              <a:rPr lang="id-ID" u="none" baseline="0" dirty="0" smtClean="0"/>
              <a:t> </a:t>
            </a:r>
            <a:r>
              <a:rPr lang="id-ID" baseline="0" dirty="0" smtClean="0"/>
              <a:t>Rp.90 M. Tahun 2016 dana TP dialihkan DAK, namun yang mengakses hanya 32 Kabupaten di 20 Provinsi, sekitar 25% dari tahun 2015, sehingga banyak dana yang tidak terserap atau dialihkan ke program lain. Diharapkan tahun 2017  terdapat lebih banyak Kabupaten mengakses DAK Kesehatan untuk program kesehatan Lingkungan, dengan cara Seksi Kesling harus berkoordinasi dengan Bidang Perencanaan untuk mengusulkan kegiatannya.</a:t>
            </a:r>
            <a:endParaRPr lang="id-ID" dirty="0"/>
          </a:p>
        </p:txBody>
      </p:sp>
      <p:sp>
        <p:nvSpPr>
          <p:cNvPr id="4" name="Slide Number Placeholder 3"/>
          <p:cNvSpPr>
            <a:spLocks noGrp="1"/>
          </p:cNvSpPr>
          <p:nvPr>
            <p:ph type="sldNum" sz="quarter" idx="10"/>
          </p:nvPr>
        </p:nvSpPr>
        <p:spPr/>
        <p:txBody>
          <a:bodyPr/>
          <a:lstStyle/>
          <a:p>
            <a:fld id="{8575A5E3-48A3-4B0A-A2F8-C1D5D9B09BB1}" type="slidenum">
              <a:rPr lang="id-ID" smtClean="0"/>
              <a:t>16</a:t>
            </a:fld>
            <a:endParaRPr lang="id-ID"/>
          </a:p>
        </p:txBody>
      </p:sp>
    </p:spTree>
    <p:extLst>
      <p:ext uri="{BB962C8B-B14F-4D97-AF65-F5344CB8AC3E}">
        <p14:creationId xmlns:p14="http://schemas.microsoft.com/office/powerpoint/2010/main" val="205922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Dalam program PPSP selalu didahului dengan pemotretan situasi sanitasi untuk mengetahui kondisi awal sebagai masukan penyusunan strategi sanitasi. Pemotretan tersebut dilakukan dengan</a:t>
            </a:r>
            <a:r>
              <a:rPr lang="id-ID" baseline="0" dirty="0" smtClean="0"/>
              <a:t> melaksanakan Studi EHRA (Environmental Helath Rappid Assessment). Hasil dari studi EHRA  adalah Indeks Risiko Sanitas (IRS) yang merupakan salah satu penentu Area Berisiko Sanitasi. Dari IRS dapat diketahui dengan pasti apa penyebab risiko sanitasi, apakah karena akses air minum, pengelolaan air limbah domestik, pengelolaan sampah, drainase atau karena PHBS (perilaku hidup bersih dan sehat). </a:t>
            </a:r>
          </a:p>
          <a:p>
            <a:r>
              <a:rPr lang="id-ID" baseline="0" dirty="0" smtClean="0"/>
              <a:t>Dengan mengetahui faktor penyebab risikosanitasi maka dapat diputuskan strategi apa yang tepat untuk masing-masing desa dan sekaligus menentukan prioritas desa/kelurahan mana yang harus diintervensi terlebih dahulu.</a:t>
            </a:r>
            <a:endParaRPr lang="id-ID" dirty="0"/>
          </a:p>
        </p:txBody>
      </p:sp>
      <p:sp>
        <p:nvSpPr>
          <p:cNvPr id="4" name="Slide Number Placeholder 3"/>
          <p:cNvSpPr>
            <a:spLocks noGrp="1"/>
          </p:cNvSpPr>
          <p:nvPr>
            <p:ph type="sldNum" sz="quarter" idx="10"/>
          </p:nvPr>
        </p:nvSpPr>
        <p:spPr/>
        <p:txBody>
          <a:bodyPr/>
          <a:lstStyle/>
          <a:p>
            <a:fld id="{8575A5E3-48A3-4B0A-A2F8-C1D5D9B09BB1}" type="slidenum">
              <a:rPr lang="id-ID" smtClean="0"/>
              <a:t>17</a:t>
            </a:fld>
            <a:endParaRPr lang="id-ID"/>
          </a:p>
        </p:txBody>
      </p:sp>
    </p:spTree>
    <p:extLst>
      <p:ext uri="{BB962C8B-B14F-4D97-AF65-F5344CB8AC3E}">
        <p14:creationId xmlns:p14="http://schemas.microsoft.com/office/powerpoint/2010/main" val="105064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d-ID" dirty="0" smtClean="0"/>
              <a:t>Dari</a:t>
            </a:r>
            <a:r>
              <a:rPr lang="id-ID" baseline="0" dirty="0" smtClean="0"/>
              <a:t> grafik IRS dapat diketahui permasalahan sanitasi terbesar dari tingginya grafik, sedangkan penyebab permasalahan sanitasi dapat dilihat dari proporsi  variabel risiko sanitasi, apakah karena air limah, PHBS, persampahan, sumber air minum, genangan air. Sehingga kita dapat menentukan daerah/desa/kelurahan prioritas, dan strategi sanitasi yang pas sesuai dengan penyumbang masalah sanitasinya.</a:t>
            </a:r>
            <a:endParaRPr lang="id-ID"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29057" indent="-280406">
              <a:defRPr sz="2400">
                <a:solidFill>
                  <a:schemeClr val="tx1"/>
                </a:solidFill>
                <a:latin typeface="Arial" pitchFamily="34" charset="0"/>
                <a:ea typeface="ＭＳ Ｐゴシック" pitchFamily="34" charset="-128"/>
              </a:defRPr>
            </a:lvl2pPr>
            <a:lvl3pPr marL="1121626" indent="-224325">
              <a:defRPr sz="2400">
                <a:solidFill>
                  <a:schemeClr val="tx1"/>
                </a:solidFill>
                <a:latin typeface="Arial" pitchFamily="34" charset="0"/>
                <a:ea typeface="ＭＳ Ｐゴシック" pitchFamily="34" charset="-128"/>
              </a:defRPr>
            </a:lvl3pPr>
            <a:lvl4pPr marL="1570276" indent="-224325">
              <a:defRPr sz="2400">
                <a:solidFill>
                  <a:schemeClr val="tx1"/>
                </a:solidFill>
                <a:latin typeface="Arial" pitchFamily="34" charset="0"/>
                <a:ea typeface="ＭＳ Ｐゴシック" pitchFamily="34" charset="-128"/>
              </a:defRPr>
            </a:lvl4pPr>
            <a:lvl5pPr marL="2018927" indent="-224325">
              <a:defRPr sz="2400">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61E75E1-BEB5-41D5-904F-BFADE2CB20DC}" type="slidenum">
              <a:rPr lang="en-US" sz="1200"/>
              <a:pPr/>
              <a:t>18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Hasil Studi EHRA menjadi substansi penting dalam dokumen Strategi Sanitasi</a:t>
            </a:r>
            <a:r>
              <a:rPr lang="id-ID" baseline="0" dirty="0" smtClean="0"/>
              <a:t> </a:t>
            </a:r>
            <a:r>
              <a:rPr lang="id-ID" dirty="0" smtClean="0"/>
              <a:t>Kab/Kota,</a:t>
            </a:r>
            <a:r>
              <a:rPr lang="id-ID" baseline="0" dirty="0" smtClean="0"/>
              <a:t> yaitu terdapat pada BAB 2 </a:t>
            </a:r>
            <a:r>
              <a:rPr lang="id-ID" baseline="0" dirty="0" smtClean="0">
                <a:sym typeface="Wingdings" pitchFamily="2" charset="2"/>
              </a:rPr>
              <a:t> </a:t>
            </a:r>
            <a:r>
              <a:rPr lang="id-ID" dirty="0" smtClean="0"/>
              <a:t>Profil Wilayah dan Kondisi Sanitasi Saat Ini.</a:t>
            </a:r>
            <a:endParaRPr lang="id-ID" dirty="0"/>
          </a:p>
        </p:txBody>
      </p:sp>
      <p:sp>
        <p:nvSpPr>
          <p:cNvPr id="4" name="Slide Number Placeholder 3"/>
          <p:cNvSpPr>
            <a:spLocks noGrp="1"/>
          </p:cNvSpPr>
          <p:nvPr>
            <p:ph type="sldNum" sz="quarter" idx="10"/>
          </p:nvPr>
        </p:nvSpPr>
        <p:spPr/>
        <p:txBody>
          <a:bodyPr/>
          <a:lstStyle/>
          <a:p>
            <a:fld id="{8575A5E3-48A3-4B0A-A2F8-C1D5D9B09BB1}" type="slidenum">
              <a:rPr lang="id-ID" smtClean="0"/>
              <a:t>19</a:t>
            </a:fld>
            <a:endParaRPr lang="id-ID"/>
          </a:p>
        </p:txBody>
      </p:sp>
    </p:spTree>
    <p:extLst>
      <p:ext uri="{BB962C8B-B14F-4D97-AF65-F5344CB8AC3E}">
        <p14:creationId xmlns:p14="http://schemas.microsoft.com/office/powerpoint/2010/main" val="336712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487FDEB-A9AB-4148-80AA-81D348F17E12}" type="datetimeFigureOut">
              <a:rPr lang="id-ID" smtClean="0"/>
              <a:t>16/02/2016</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EF995B9-D25A-4C17-AE12-B39EBAC8D7F1}"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87FDEB-A9AB-4148-80AA-81D348F17E12}" type="datetimeFigureOut">
              <a:rPr lang="id-ID" smtClean="0"/>
              <a:t>16/02/2016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EF995B9-D25A-4C17-AE12-B39EBAC8D7F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487FDEB-A9AB-4148-80AA-81D348F17E12}" type="datetimeFigureOut">
              <a:rPr lang="id-ID" smtClean="0"/>
              <a:t>16/02/2016</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EF995B9-D25A-4C17-AE12-B39EBAC8D7F1}"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87FDEB-A9AB-4148-80AA-81D348F17E12}" type="datetimeFigureOut">
              <a:rPr lang="id-ID" smtClean="0"/>
              <a:t>16/02/2016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F995B9-D25A-4C17-AE12-B39EBAC8D7F1}" type="slidenum">
              <a:rPr lang="id-ID" smtClean="0"/>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487FDEB-A9AB-4148-80AA-81D348F17E12}" type="datetimeFigureOut">
              <a:rPr lang="id-ID" smtClean="0"/>
              <a:t>16/02/2016</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EF995B9-D25A-4C17-AE12-B39EBAC8D7F1}" type="slidenum">
              <a:rPr lang="id-ID" smtClean="0"/>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487FDEB-A9AB-4148-80AA-81D348F17E12}" type="datetimeFigureOut">
              <a:rPr lang="id-ID" smtClean="0"/>
              <a:t>16/02/2016</a:t>
            </a:fld>
            <a:endParaRPr lang="id-ID"/>
          </a:p>
        </p:txBody>
      </p:sp>
      <p:sp>
        <p:nvSpPr>
          <p:cNvPr id="10" name="Slide Number Placeholder 9"/>
          <p:cNvSpPr>
            <a:spLocks noGrp="1"/>
          </p:cNvSpPr>
          <p:nvPr>
            <p:ph type="sldNum" sz="quarter" idx="16"/>
          </p:nvPr>
        </p:nvSpPr>
        <p:spPr/>
        <p:txBody>
          <a:bodyPr rtlCol="0"/>
          <a:lstStyle/>
          <a:p>
            <a:fld id="{4EF995B9-D25A-4C17-AE12-B39EBAC8D7F1}" type="slidenum">
              <a:rPr lang="id-ID" smtClean="0"/>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487FDEB-A9AB-4148-80AA-81D348F17E12}" type="datetimeFigureOut">
              <a:rPr lang="id-ID" smtClean="0"/>
              <a:t>16/02/2016</a:t>
            </a:fld>
            <a:endParaRPr lang="id-ID"/>
          </a:p>
        </p:txBody>
      </p:sp>
      <p:sp>
        <p:nvSpPr>
          <p:cNvPr id="12" name="Slide Number Placeholder 11"/>
          <p:cNvSpPr>
            <a:spLocks noGrp="1"/>
          </p:cNvSpPr>
          <p:nvPr>
            <p:ph type="sldNum" sz="quarter" idx="16"/>
          </p:nvPr>
        </p:nvSpPr>
        <p:spPr/>
        <p:txBody>
          <a:bodyPr rtlCol="0"/>
          <a:lstStyle/>
          <a:p>
            <a:fld id="{4EF995B9-D25A-4C17-AE12-B39EBAC8D7F1}" type="slidenum">
              <a:rPr lang="id-ID" smtClean="0"/>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87FDEB-A9AB-4148-80AA-81D348F17E12}" type="datetimeFigureOut">
              <a:rPr lang="id-ID" smtClean="0"/>
              <a:t>16/02/2016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EF995B9-D25A-4C17-AE12-B39EBAC8D7F1}"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7FDEB-A9AB-4148-80AA-81D348F17E12}" type="datetimeFigureOut">
              <a:rPr lang="id-ID" smtClean="0"/>
              <a:t>16/02/2016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EF995B9-D25A-4C17-AE12-B39EBAC8D7F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87FDEB-A9AB-4148-80AA-81D348F17E12}" type="datetimeFigureOut">
              <a:rPr lang="id-ID" smtClean="0"/>
              <a:t>16/02/2016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EF995B9-D25A-4C17-AE12-B39EBAC8D7F1}" type="slidenum">
              <a:rPr lang="id-ID" smtClean="0"/>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487FDEB-A9AB-4148-80AA-81D348F17E12}" type="datetimeFigureOut">
              <a:rPr lang="id-ID" smtClean="0"/>
              <a:t>16/02/2016</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EF995B9-D25A-4C17-AE12-B39EBAC8D7F1}" type="slidenum">
              <a:rPr lang="id-ID" smtClean="0"/>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487FDEB-A9AB-4148-80AA-81D348F17E12}" type="datetimeFigureOut">
              <a:rPr lang="id-ID" smtClean="0"/>
              <a:t>16/02/2016</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EF995B9-D25A-4C17-AE12-B39EBAC8D7F1}"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82911"/>
            <a:ext cx="7772400" cy="1470025"/>
          </a:xfrm>
        </p:spPr>
        <p:txBody>
          <a:bodyPr>
            <a:noAutofit/>
          </a:bodyPr>
          <a:lstStyle/>
          <a:p>
            <a:pPr algn="ctr"/>
            <a:r>
              <a:rPr lang="id-ID" sz="2800" b="1" dirty="0" smtClean="0">
                <a:solidFill>
                  <a:srgbClr val="FFFF00"/>
                </a:solidFill>
                <a:effectLst>
                  <a:outerShdw blurRad="38100" dist="38100" dir="2700000" algn="tl">
                    <a:srgbClr val="000000">
                      <a:alpha val="43137"/>
                    </a:srgbClr>
                  </a:outerShdw>
                </a:effectLst>
              </a:rPr>
              <a:t>KESIAPAN PENDAMPINGAN POKJA PROVINSI DALAM PENGALOKASIAN PENDANAAN SANITASI MELALUI BIDANG KESEHATAN</a:t>
            </a:r>
            <a:endParaRPr lang="id-ID" sz="2800" b="1" dirty="0">
              <a:solidFill>
                <a:srgbClr val="FFFF00"/>
              </a:solidFill>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noAutofit/>
          </a:bodyPr>
          <a:lstStyle/>
          <a:p>
            <a:r>
              <a:rPr lang="id-ID" sz="1600" b="1" dirty="0" smtClean="0">
                <a:solidFill>
                  <a:srgbClr val="FFFF00"/>
                </a:solidFill>
              </a:rPr>
              <a:t>                  dr. Imran Agus Nurali, Sp.KO</a:t>
            </a:r>
            <a:endParaRPr lang="id-ID" sz="1400" dirty="0">
              <a:solidFill>
                <a:srgbClr val="FFFF00"/>
              </a:solidFill>
            </a:endParaRPr>
          </a:p>
        </p:txBody>
      </p:sp>
      <p:sp>
        <p:nvSpPr>
          <p:cNvPr id="5" name="Rectangle 4"/>
          <p:cNvSpPr/>
          <p:nvPr/>
        </p:nvSpPr>
        <p:spPr>
          <a:xfrm>
            <a:off x="1691680" y="3471391"/>
            <a:ext cx="6265754" cy="461665"/>
          </a:xfrm>
          <a:prstGeom prst="rect">
            <a:avLst/>
          </a:prstGeom>
        </p:spPr>
        <p:txBody>
          <a:bodyPr wrap="none">
            <a:spAutoFit/>
          </a:bodyPr>
          <a:lstStyle/>
          <a:p>
            <a:r>
              <a:rPr lang="id-ID" sz="2400" dirty="0" smtClean="0">
                <a:solidFill>
                  <a:schemeClr val="tx1"/>
                </a:solidFill>
              </a:rPr>
              <a:t>Disampaikan pada Kick Off Nasional PPSP 2016</a:t>
            </a:r>
            <a:endParaRPr lang="id-ID" sz="2400" dirty="0"/>
          </a:p>
        </p:txBody>
      </p:sp>
      <p:sp>
        <p:nvSpPr>
          <p:cNvPr id="6" name="Rectangle 5"/>
          <p:cNvSpPr/>
          <p:nvPr/>
        </p:nvSpPr>
        <p:spPr>
          <a:xfrm>
            <a:off x="2286000" y="4798893"/>
            <a:ext cx="4572000" cy="646331"/>
          </a:xfrm>
          <a:prstGeom prst="rect">
            <a:avLst/>
          </a:prstGeom>
        </p:spPr>
        <p:txBody>
          <a:bodyPr>
            <a:spAutoFit/>
          </a:bodyPr>
          <a:lstStyle/>
          <a:p>
            <a:pPr algn="ctr"/>
            <a:r>
              <a:rPr lang="id-ID" dirty="0" smtClean="0">
                <a:solidFill>
                  <a:schemeClr val="tx1"/>
                </a:solidFill>
              </a:rPr>
              <a:t>Direktur Penyehatan Lingkungan</a:t>
            </a:r>
          </a:p>
          <a:p>
            <a:pPr algn="ctr"/>
            <a:r>
              <a:rPr lang="id-ID" dirty="0" smtClean="0">
                <a:solidFill>
                  <a:schemeClr val="tx1"/>
                </a:solidFill>
              </a:rPr>
              <a:t>Ditjen. Kesehatan Masyarakat – Kemenkes. RI</a:t>
            </a:r>
          </a:p>
        </p:txBody>
      </p:sp>
      <p:sp>
        <p:nvSpPr>
          <p:cNvPr id="7" name="Rectangle 6"/>
          <p:cNvSpPr/>
          <p:nvPr/>
        </p:nvSpPr>
        <p:spPr>
          <a:xfrm>
            <a:off x="4199141" y="4427820"/>
            <a:ext cx="745717" cy="369332"/>
          </a:xfrm>
          <a:prstGeom prst="rect">
            <a:avLst/>
          </a:prstGeom>
        </p:spPr>
        <p:txBody>
          <a:bodyPr wrap="none">
            <a:spAutoFit/>
          </a:bodyPr>
          <a:lstStyle/>
          <a:p>
            <a:r>
              <a:rPr lang="id-ID" dirty="0" smtClean="0">
                <a:solidFill>
                  <a:schemeClr val="tx1"/>
                </a:solidFill>
              </a:rPr>
              <a:t>Oleh :</a:t>
            </a:r>
            <a:endParaRPr lang="id-ID" dirty="0"/>
          </a:p>
        </p:txBody>
      </p:sp>
      <p:pic>
        <p:nvPicPr>
          <p:cNvPr id="8" name="Picture 5" descr="Logo 8 Kementerian"/>
          <p:cNvPicPr>
            <a:picLocks noChangeAspect="1" noChangeArrowheads="1"/>
          </p:cNvPicPr>
          <p:nvPr/>
        </p:nvPicPr>
        <p:blipFill>
          <a:blip r:embed="rId2">
            <a:extLst>
              <a:ext uri="{28A0092B-C50C-407E-A947-70E740481C1C}">
                <a14:useLocalDpi xmlns:a14="http://schemas.microsoft.com/office/drawing/2010/main" val="0"/>
              </a:ext>
            </a:extLst>
          </a:blip>
          <a:srcRect l="24785" r="66492" b="7428"/>
          <a:stretch>
            <a:fillRect/>
          </a:stretch>
        </p:blipFill>
        <p:spPr bwMode="auto">
          <a:xfrm>
            <a:off x="4151560" y="188640"/>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913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16" y="951310"/>
            <a:ext cx="8561784" cy="507831"/>
          </a:xfrm>
          <a:prstGeom prst="rect">
            <a:avLst/>
          </a:prstGeom>
          <a:solidFill>
            <a:schemeClr val="tx1"/>
          </a:solidFill>
        </p:spPr>
        <p:txBody>
          <a:bodyPr>
            <a:spAutoFit/>
          </a:bodyPr>
          <a:lstStyle/>
          <a:p>
            <a:pPr algn="ctr" eaLnBrk="1" hangingPunct="1">
              <a:defRPr/>
            </a:pPr>
            <a:r>
              <a:rPr lang="en-US" sz="2700" b="1" dirty="0">
                <a:solidFill>
                  <a:schemeClr val="bg1"/>
                </a:solidFill>
                <a:latin typeface="+mj-lt"/>
                <a:cs typeface="Arial" charset="0"/>
              </a:rPr>
              <a:t>PENDEKATAN KELUARGA</a:t>
            </a:r>
            <a:endParaRPr lang="id-ID" sz="2700" b="1" dirty="0">
              <a:solidFill>
                <a:schemeClr val="bg1"/>
              </a:solidFill>
              <a:latin typeface="+mj-lt"/>
              <a:cs typeface="Arial" charset="0"/>
            </a:endParaRPr>
          </a:p>
        </p:txBody>
      </p:sp>
      <p:sp>
        <p:nvSpPr>
          <p:cNvPr id="3" name="TextBox 2"/>
          <p:cNvSpPr txBox="1"/>
          <p:nvPr/>
        </p:nvSpPr>
        <p:spPr>
          <a:xfrm>
            <a:off x="357187" y="1431132"/>
            <a:ext cx="8558213" cy="4293483"/>
          </a:xfrm>
          <a:prstGeom prst="rect">
            <a:avLst/>
          </a:prstGeom>
          <a:noFill/>
          <a:ln>
            <a:solidFill>
              <a:srgbClr val="002060"/>
            </a:solidFill>
          </a:ln>
        </p:spPr>
        <p:txBody>
          <a:bodyPr>
            <a:spAutoFit/>
          </a:bodyPr>
          <a:lstStyle/>
          <a:p>
            <a:pPr eaLnBrk="1" hangingPunct="1">
              <a:defRPr/>
            </a:pPr>
            <a:r>
              <a:rPr lang="en-US" sz="2100" dirty="0">
                <a:cs typeface="Arial" charset="0"/>
              </a:rPr>
              <a:t>Cara </a:t>
            </a:r>
            <a:r>
              <a:rPr lang="en-US" sz="2100" dirty="0" err="1">
                <a:cs typeface="Arial" charset="0"/>
              </a:rPr>
              <a:t>kerja</a:t>
            </a:r>
            <a:r>
              <a:rPr lang="en-US" sz="2100" dirty="0">
                <a:cs typeface="Arial" charset="0"/>
              </a:rPr>
              <a:t> </a:t>
            </a:r>
            <a:r>
              <a:rPr lang="id-ID" sz="2100" dirty="0" err="1">
                <a:cs typeface="Arial" charset="0"/>
              </a:rPr>
              <a:t>P</a:t>
            </a:r>
            <a:r>
              <a:rPr lang="en-US" sz="2100" dirty="0" err="1">
                <a:cs typeface="Arial" charset="0"/>
              </a:rPr>
              <a:t>uskesmas</a:t>
            </a:r>
            <a:r>
              <a:rPr lang="en-US" sz="2100" dirty="0">
                <a:cs typeface="Arial" charset="0"/>
              </a:rPr>
              <a:t> </a:t>
            </a:r>
            <a:r>
              <a:rPr lang="en-US" sz="2100" dirty="0" err="1">
                <a:cs typeface="Arial" charset="0"/>
              </a:rPr>
              <a:t>yg</a:t>
            </a:r>
            <a:r>
              <a:rPr lang="en-US" sz="2100" dirty="0">
                <a:cs typeface="Arial" charset="0"/>
              </a:rPr>
              <a:t> </a:t>
            </a:r>
            <a:r>
              <a:rPr lang="en-US" sz="2100" dirty="0" err="1">
                <a:cs typeface="Arial" charset="0"/>
              </a:rPr>
              <a:t>tdk</a:t>
            </a:r>
            <a:r>
              <a:rPr lang="en-US" sz="2100" dirty="0">
                <a:cs typeface="Arial" charset="0"/>
              </a:rPr>
              <a:t> </a:t>
            </a:r>
            <a:r>
              <a:rPr lang="en-US" sz="2100" dirty="0" err="1">
                <a:cs typeface="Arial" charset="0"/>
              </a:rPr>
              <a:t>hanya</a:t>
            </a:r>
            <a:r>
              <a:rPr lang="en-US" sz="2100" dirty="0">
                <a:cs typeface="Arial" charset="0"/>
              </a:rPr>
              <a:t> </a:t>
            </a:r>
            <a:r>
              <a:rPr lang="en-US" sz="2100" dirty="0" err="1">
                <a:cs typeface="Arial" charset="0"/>
              </a:rPr>
              <a:t>menyelenggarakan</a:t>
            </a:r>
            <a:r>
              <a:rPr lang="en-US" sz="2100" dirty="0">
                <a:cs typeface="Arial" charset="0"/>
              </a:rPr>
              <a:t> </a:t>
            </a:r>
            <a:r>
              <a:rPr lang="en-US" sz="2100" dirty="0" err="1">
                <a:cs typeface="Arial" charset="0"/>
              </a:rPr>
              <a:t>pelayanan</a:t>
            </a:r>
            <a:r>
              <a:rPr lang="en-US" sz="2100" dirty="0">
                <a:cs typeface="Arial" charset="0"/>
              </a:rPr>
              <a:t> </a:t>
            </a:r>
            <a:r>
              <a:rPr lang="en-US" sz="2100" dirty="0" err="1">
                <a:cs typeface="Arial" charset="0"/>
              </a:rPr>
              <a:t>kesehatan</a:t>
            </a:r>
            <a:r>
              <a:rPr lang="en-US" sz="2100" dirty="0">
                <a:cs typeface="Arial" charset="0"/>
              </a:rPr>
              <a:t> </a:t>
            </a:r>
            <a:r>
              <a:rPr lang="en-US" sz="2100" dirty="0" err="1">
                <a:cs typeface="Arial" charset="0"/>
              </a:rPr>
              <a:t>di</a:t>
            </a:r>
            <a:r>
              <a:rPr lang="en-US" sz="2100" dirty="0">
                <a:cs typeface="Arial" charset="0"/>
              </a:rPr>
              <a:t> </a:t>
            </a:r>
            <a:r>
              <a:rPr lang="en-US" sz="2100" b="1" dirty="0">
                <a:cs typeface="Arial" charset="0"/>
              </a:rPr>
              <a:t>DLM GEDUNG</a:t>
            </a:r>
            <a:r>
              <a:rPr lang="en-US" sz="2100" dirty="0">
                <a:cs typeface="Arial" charset="0"/>
              </a:rPr>
              <a:t>, </a:t>
            </a:r>
            <a:r>
              <a:rPr lang="en-US" sz="2100" dirty="0" err="1">
                <a:cs typeface="Arial" charset="0"/>
              </a:rPr>
              <a:t>melainkan</a:t>
            </a:r>
            <a:r>
              <a:rPr lang="en-US" sz="2100" dirty="0">
                <a:cs typeface="Arial" charset="0"/>
              </a:rPr>
              <a:t> </a:t>
            </a:r>
            <a:r>
              <a:rPr lang="en-US" sz="2100" dirty="0" err="1">
                <a:cs typeface="Arial" charset="0"/>
              </a:rPr>
              <a:t>juga</a:t>
            </a:r>
            <a:r>
              <a:rPr lang="en-US" sz="2100" dirty="0">
                <a:cs typeface="Arial" charset="0"/>
              </a:rPr>
              <a:t> </a:t>
            </a:r>
            <a:r>
              <a:rPr lang="id-ID" sz="2100" dirty="0">
                <a:cs typeface="Arial" charset="0"/>
              </a:rPr>
              <a:t> </a:t>
            </a:r>
            <a:r>
              <a:rPr lang="id-ID" sz="2100" b="1" dirty="0">
                <a:cs typeface="Arial" charset="0"/>
              </a:rPr>
              <a:t>K</a:t>
            </a:r>
            <a:r>
              <a:rPr lang="en-US" sz="2100" b="1" dirty="0">
                <a:cs typeface="Arial" charset="0"/>
              </a:rPr>
              <a:t>ELUAR GEDUNG </a:t>
            </a:r>
            <a:r>
              <a:rPr lang="en-US" sz="2100" dirty="0">
                <a:cs typeface="Arial" charset="0"/>
              </a:rPr>
              <a:t>dg </a:t>
            </a:r>
            <a:r>
              <a:rPr lang="en-US" sz="2100" dirty="0" err="1">
                <a:cs typeface="Arial" charset="0"/>
              </a:rPr>
              <a:t>mengunjungi</a:t>
            </a:r>
            <a:r>
              <a:rPr lang="en-US" sz="2100" dirty="0">
                <a:cs typeface="Arial" charset="0"/>
              </a:rPr>
              <a:t> </a:t>
            </a:r>
            <a:r>
              <a:rPr lang="en-US" sz="2100" b="1" dirty="0">
                <a:cs typeface="Arial" charset="0"/>
              </a:rPr>
              <a:t>KELUARGA</a:t>
            </a:r>
            <a:r>
              <a:rPr lang="en-US" sz="2100" dirty="0">
                <a:cs typeface="Arial" charset="0"/>
              </a:rPr>
              <a:t> di </a:t>
            </a:r>
            <a:r>
              <a:rPr lang="en-US" sz="2100" dirty="0" err="1">
                <a:cs typeface="Arial" charset="0"/>
              </a:rPr>
              <a:t>wilayah</a:t>
            </a:r>
            <a:r>
              <a:rPr lang="en-US" sz="2100" dirty="0">
                <a:cs typeface="Arial" charset="0"/>
              </a:rPr>
              <a:t> </a:t>
            </a:r>
            <a:r>
              <a:rPr lang="en-US" sz="2100" dirty="0" err="1">
                <a:cs typeface="Arial" charset="0"/>
              </a:rPr>
              <a:t>kerjanya</a:t>
            </a:r>
            <a:r>
              <a:rPr lang="en-US" sz="2100" dirty="0">
                <a:cs typeface="Arial" charset="0"/>
              </a:rPr>
              <a:t> (</a:t>
            </a:r>
            <a:r>
              <a:rPr lang="en-US" sz="2100" dirty="0" err="1">
                <a:cs typeface="Arial" charset="0"/>
              </a:rPr>
              <a:t>tdk</a:t>
            </a:r>
            <a:r>
              <a:rPr lang="en-US" sz="2100" dirty="0">
                <a:cs typeface="Arial" charset="0"/>
              </a:rPr>
              <a:t> </a:t>
            </a:r>
            <a:r>
              <a:rPr lang="en-US" sz="2100" dirty="0" err="1">
                <a:cs typeface="Arial" charset="0"/>
              </a:rPr>
              <a:t>hanya</a:t>
            </a:r>
            <a:r>
              <a:rPr lang="en-US" sz="2100" dirty="0">
                <a:cs typeface="Arial" charset="0"/>
              </a:rPr>
              <a:t> </a:t>
            </a:r>
            <a:r>
              <a:rPr lang="id-ID" sz="2100" dirty="0">
                <a:cs typeface="Arial" charset="0"/>
              </a:rPr>
              <a:t>m</a:t>
            </a:r>
            <a:r>
              <a:rPr lang="en-US" sz="2100" dirty="0" err="1">
                <a:cs typeface="Arial" charset="0"/>
              </a:rPr>
              <a:t>engandalkan</a:t>
            </a:r>
            <a:r>
              <a:rPr lang="en-US" sz="2100" dirty="0">
                <a:cs typeface="Arial" charset="0"/>
              </a:rPr>
              <a:t> </a:t>
            </a:r>
            <a:r>
              <a:rPr lang="en-US" sz="2100" b="1" dirty="0">
                <a:cs typeface="Arial" charset="0"/>
              </a:rPr>
              <a:t>UKBM</a:t>
            </a:r>
            <a:r>
              <a:rPr lang="en-US" sz="2100" dirty="0">
                <a:cs typeface="Arial" charset="0"/>
              </a:rPr>
              <a:t> </a:t>
            </a:r>
            <a:r>
              <a:rPr lang="en-US" sz="2100" dirty="0" err="1">
                <a:cs typeface="Arial" charset="0"/>
              </a:rPr>
              <a:t>yg</a:t>
            </a:r>
            <a:r>
              <a:rPr lang="en-US" sz="2100" dirty="0">
                <a:cs typeface="Arial" charset="0"/>
              </a:rPr>
              <a:t> </a:t>
            </a:r>
            <a:r>
              <a:rPr lang="en-US" sz="2100" dirty="0" err="1">
                <a:cs typeface="Arial" charset="0"/>
              </a:rPr>
              <a:t>ada</a:t>
            </a:r>
            <a:r>
              <a:rPr lang="en-US" sz="2100" dirty="0">
                <a:cs typeface="Arial" charset="0"/>
              </a:rPr>
              <a:t>)</a:t>
            </a:r>
          </a:p>
          <a:p>
            <a:pPr marL="214313" indent="-214313">
              <a:buFont typeface="Wingdings" pitchFamily="2" charset="2"/>
              <a:buChar char="q"/>
              <a:defRPr/>
            </a:pPr>
            <a:r>
              <a:rPr lang="en-US" sz="2100" dirty="0" err="1">
                <a:cs typeface="Arial" charset="0"/>
                <a:sym typeface="Wingdings" panose="05000000000000000000" pitchFamily="2" charset="2"/>
              </a:rPr>
              <a:t>Pendekatan</a:t>
            </a:r>
            <a:r>
              <a:rPr lang="en-US" sz="2100" dirty="0">
                <a:cs typeface="Arial" charset="0"/>
                <a:sym typeface="Wingdings" panose="05000000000000000000" pitchFamily="2" charset="2"/>
              </a:rPr>
              <a:t> pelayanan yg </a:t>
            </a:r>
            <a:r>
              <a:rPr lang="en-US" sz="2100" dirty="0" err="1">
                <a:cs typeface="Arial" charset="0"/>
                <a:sym typeface="Wingdings" panose="05000000000000000000" pitchFamily="2" charset="2"/>
              </a:rPr>
              <a:t>mengintegrasikan</a:t>
            </a:r>
            <a:r>
              <a:rPr lang="en-US" sz="2100" dirty="0">
                <a:cs typeface="Arial" charset="0"/>
                <a:sym typeface="Wingdings" panose="05000000000000000000" pitchFamily="2" charset="2"/>
              </a:rPr>
              <a:t> </a:t>
            </a:r>
            <a:r>
              <a:rPr lang="id-ID" sz="2100" dirty="0">
                <a:cs typeface="Arial" charset="0"/>
                <a:sym typeface="Wingdings" panose="05000000000000000000" pitchFamily="2" charset="2"/>
              </a:rPr>
              <a:t>UKP </a:t>
            </a:r>
            <a:r>
              <a:rPr lang="en-US" sz="2100" dirty="0">
                <a:cs typeface="Arial" charset="0"/>
                <a:sym typeface="Wingdings" panose="05000000000000000000" pitchFamily="2" charset="2"/>
              </a:rPr>
              <a:t>&amp;</a:t>
            </a:r>
            <a:r>
              <a:rPr lang="id-ID" sz="2100" dirty="0">
                <a:cs typeface="Arial" charset="0"/>
                <a:sym typeface="Wingdings" panose="05000000000000000000" pitchFamily="2" charset="2"/>
              </a:rPr>
              <a:t> UKM</a:t>
            </a:r>
          </a:p>
          <a:p>
            <a:pPr marL="214313" indent="-214313">
              <a:buFont typeface="Wingdings" pitchFamily="2" charset="2"/>
              <a:buChar char="q"/>
              <a:defRPr/>
            </a:pPr>
            <a:r>
              <a:rPr lang="en-US" sz="2100" dirty="0" err="1">
                <a:cs typeface="Arial" charset="0"/>
                <a:sym typeface="Wingdings" panose="05000000000000000000" pitchFamily="2" charset="2"/>
              </a:rPr>
              <a:t>Secara</a:t>
            </a:r>
            <a:r>
              <a:rPr lang="en-US" sz="2100" dirty="0">
                <a:cs typeface="Arial" charset="0"/>
                <a:sym typeface="Wingdings" panose="05000000000000000000" pitchFamily="2" charset="2"/>
              </a:rPr>
              <a:t> berkesinambungan</a:t>
            </a:r>
          </a:p>
          <a:p>
            <a:pPr marL="214313" indent="-214313">
              <a:buFont typeface="Wingdings" pitchFamily="2" charset="2"/>
              <a:buChar char="q"/>
              <a:defRPr/>
            </a:pPr>
            <a:r>
              <a:rPr lang="en-US" sz="2100" dirty="0">
                <a:cs typeface="Arial" charset="0"/>
                <a:sym typeface="Wingdings" panose="05000000000000000000" pitchFamily="2" charset="2"/>
              </a:rPr>
              <a:t>Dg</a:t>
            </a:r>
            <a:r>
              <a:rPr lang="id-ID" sz="2100" dirty="0">
                <a:cs typeface="Arial" charset="0"/>
                <a:sym typeface="Wingdings" panose="05000000000000000000" pitchFamily="2" charset="2"/>
              </a:rPr>
              <a:t>n</a:t>
            </a:r>
            <a:r>
              <a:rPr lang="en-US" sz="2100" dirty="0">
                <a:cs typeface="Arial" charset="0"/>
                <a:sym typeface="Wingdings" panose="05000000000000000000" pitchFamily="2" charset="2"/>
              </a:rPr>
              <a:t> target keluarga</a:t>
            </a:r>
          </a:p>
          <a:p>
            <a:pPr marL="214313" indent="-214313">
              <a:buFont typeface="Wingdings" pitchFamily="2" charset="2"/>
              <a:buChar char="q"/>
              <a:defRPr/>
            </a:pPr>
            <a:r>
              <a:rPr lang="en-US" sz="2100" dirty="0">
                <a:cs typeface="Arial" charset="0"/>
                <a:sym typeface="Wingdings" panose="05000000000000000000" pitchFamily="2" charset="2"/>
              </a:rPr>
              <a:t>Didasari data &amp; informasi dari profil kes keluarga</a:t>
            </a:r>
          </a:p>
          <a:p>
            <a:pPr eaLnBrk="1" hangingPunct="1">
              <a:defRPr/>
            </a:pPr>
            <a:endParaRPr lang="en-US" sz="2100" b="1" dirty="0">
              <a:cs typeface="Arial" charset="0"/>
              <a:sym typeface="Wingdings" panose="05000000000000000000" pitchFamily="2" charset="2"/>
            </a:endParaRPr>
          </a:p>
          <a:p>
            <a:pPr eaLnBrk="1" hangingPunct="1">
              <a:defRPr/>
            </a:pPr>
            <a:r>
              <a:rPr lang="en-US" sz="2100" b="1" u="sng" dirty="0">
                <a:solidFill>
                  <a:srgbClr val="002060"/>
                </a:solidFill>
                <a:cs typeface="Arial" charset="0"/>
                <a:sym typeface="Wingdings" panose="05000000000000000000" pitchFamily="2" charset="2"/>
              </a:rPr>
              <a:t>TUJUAN</a:t>
            </a:r>
            <a:r>
              <a:rPr lang="en-US" sz="2100" b="1" dirty="0">
                <a:solidFill>
                  <a:srgbClr val="002060"/>
                </a:solidFill>
                <a:cs typeface="Arial" charset="0"/>
                <a:sym typeface="Wingdings" panose="05000000000000000000" pitchFamily="2" charset="2"/>
              </a:rPr>
              <a:t>:</a:t>
            </a:r>
          </a:p>
          <a:p>
            <a:pPr marL="271463" indent="-271463">
              <a:buFontTx/>
              <a:buAutoNum type="arabicPeriod"/>
              <a:defRPr/>
            </a:pPr>
            <a:r>
              <a:rPr lang="en-US" sz="2100" b="1" dirty="0">
                <a:solidFill>
                  <a:srgbClr val="002060"/>
                </a:solidFill>
                <a:cs typeface="Arial" charset="0"/>
                <a:sym typeface="Wingdings" panose="05000000000000000000" pitchFamily="2" charset="2"/>
              </a:rPr>
              <a:t>Meningkatkan akses keluarga thd pelayanan kes </a:t>
            </a:r>
            <a:r>
              <a:rPr lang="id-ID" sz="2100" b="1" dirty="0">
                <a:solidFill>
                  <a:srgbClr val="002060"/>
                </a:solidFill>
                <a:cs typeface="Arial" charset="0"/>
                <a:sym typeface="Wingdings" panose="05000000000000000000" pitchFamily="2" charset="2"/>
              </a:rPr>
              <a:t>y</a:t>
            </a:r>
            <a:r>
              <a:rPr lang="en-US" sz="2100" b="1" dirty="0">
                <a:solidFill>
                  <a:srgbClr val="002060"/>
                </a:solidFill>
                <a:cs typeface="Arial" charset="0"/>
                <a:sym typeface="Wingdings" panose="05000000000000000000" pitchFamily="2" charset="2"/>
              </a:rPr>
              <a:t>g komprehensif</a:t>
            </a:r>
          </a:p>
          <a:p>
            <a:pPr marL="271463" indent="-271463">
              <a:buFont typeface="+mj-lt"/>
              <a:buAutoNum type="arabicPeriod" startAt="2"/>
              <a:defRPr/>
            </a:pPr>
            <a:r>
              <a:rPr lang="en-US" sz="2100" b="1" dirty="0">
                <a:solidFill>
                  <a:srgbClr val="002060"/>
                </a:solidFill>
                <a:cs typeface="Arial" charset="0"/>
                <a:sym typeface="Wingdings" panose="05000000000000000000" pitchFamily="2" charset="2"/>
              </a:rPr>
              <a:t>Mendukung </a:t>
            </a:r>
            <a:r>
              <a:rPr lang="en-US" sz="2100" b="1" dirty="0" err="1">
                <a:solidFill>
                  <a:srgbClr val="002060"/>
                </a:solidFill>
                <a:cs typeface="Arial" charset="0"/>
                <a:sym typeface="Wingdings" panose="05000000000000000000" pitchFamily="2" charset="2"/>
              </a:rPr>
              <a:t>pencapaian</a:t>
            </a:r>
            <a:r>
              <a:rPr lang="en-US" sz="2100" b="1" dirty="0">
                <a:solidFill>
                  <a:srgbClr val="002060"/>
                </a:solidFill>
                <a:cs typeface="Arial" charset="0"/>
                <a:sym typeface="Wingdings" panose="05000000000000000000" pitchFamily="2" charset="2"/>
              </a:rPr>
              <a:t> </a:t>
            </a:r>
            <a:r>
              <a:rPr lang="id-ID" sz="2100" b="1" dirty="0">
                <a:solidFill>
                  <a:srgbClr val="002060"/>
                </a:solidFill>
                <a:cs typeface="Arial" charset="0"/>
                <a:sym typeface="Wingdings" panose="05000000000000000000" pitchFamily="2" charset="2"/>
              </a:rPr>
              <a:t>SPM</a:t>
            </a:r>
            <a:r>
              <a:rPr lang="en-US" sz="2100" b="1" dirty="0">
                <a:solidFill>
                  <a:srgbClr val="002060"/>
                </a:solidFill>
                <a:cs typeface="Arial" charset="0"/>
                <a:sym typeface="Wingdings" panose="05000000000000000000" pitchFamily="2" charset="2"/>
              </a:rPr>
              <a:t> kab/kota &amp; </a:t>
            </a:r>
            <a:r>
              <a:rPr lang="id-ID" sz="2100" b="1" dirty="0">
                <a:solidFill>
                  <a:srgbClr val="002060"/>
                </a:solidFill>
                <a:cs typeface="Arial" charset="0"/>
                <a:sym typeface="Wingdings" panose="05000000000000000000" pitchFamily="2" charset="2"/>
              </a:rPr>
              <a:t>SPM</a:t>
            </a:r>
            <a:r>
              <a:rPr lang="en-US" sz="2100" b="1" dirty="0">
                <a:solidFill>
                  <a:srgbClr val="002060"/>
                </a:solidFill>
                <a:cs typeface="Arial" charset="0"/>
                <a:sym typeface="Wingdings" panose="05000000000000000000" pitchFamily="2" charset="2"/>
              </a:rPr>
              <a:t> </a:t>
            </a:r>
            <a:r>
              <a:rPr lang="id-ID" sz="2100" b="1" dirty="0">
                <a:solidFill>
                  <a:srgbClr val="002060"/>
                </a:solidFill>
                <a:cs typeface="Arial" charset="0"/>
                <a:sym typeface="Wingdings" panose="05000000000000000000" pitchFamily="2" charset="2"/>
              </a:rPr>
              <a:t>P</a:t>
            </a:r>
            <a:r>
              <a:rPr lang="en-US" sz="2100" b="1" dirty="0" err="1">
                <a:solidFill>
                  <a:srgbClr val="002060"/>
                </a:solidFill>
                <a:cs typeface="Arial" charset="0"/>
                <a:sym typeface="Wingdings" panose="05000000000000000000" pitchFamily="2" charset="2"/>
              </a:rPr>
              <a:t>rovinsi</a:t>
            </a:r>
            <a:endParaRPr lang="en-US" sz="2100" b="1" dirty="0">
              <a:solidFill>
                <a:srgbClr val="002060"/>
              </a:solidFill>
              <a:cs typeface="Arial" charset="0"/>
              <a:sym typeface="Wingdings" panose="05000000000000000000" pitchFamily="2" charset="2"/>
            </a:endParaRPr>
          </a:p>
          <a:p>
            <a:pPr marL="271463" indent="-271463">
              <a:buFontTx/>
              <a:buAutoNum type="arabicPeriod" startAt="2"/>
              <a:defRPr/>
            </a:pPr>
            <a:r>
              <a:rPr lang="en-US" sz="2100" b="1" dirty="0">
                <a:solidFill>
                  <a:srgbClr val="002060"/>
                </a:solidFill>
                <a:cs typeface="Arial" charset="0"/>
                <a:sym typeface="Wingdings" panose="05000000000000000000" pitchFamily="2" charset="2"/>
              </a:rPr>
              <a:t>Mendukung pelaksanaan </a:t>
            </a:r>
            <a:r>
              <a:rPr lang="id-ID" sz="2100" b="1" dirty="0">
                <a:solidFill>
                  <a:srgbClr val="002060"/>
                </a:solidFill>
                <a:cs typeface="Arial" charset="0"/>
                <a:sym typeface="Wingdings" panose="05000000000000000000" pitchFamily="2" charset="2"/>
              </a:rPr>
              <a:t>JKN</a:t>
            </a:r>
            <a:endParaRPr lang="en-US" sz="2100" b="1" dirty="0">
              <a:solidFill>
                <a:srgbClr val="002060"/>
              </a:solidFill>
              <a:cs typeface="Arial" charset="0"/>
              <a:sym typeface="Wingdings" panose="05000000000000000000" pitchFamily="2" charset="2"/>
            </a:endParaRPr>
          </a:p>
          <a:p>
            <a:pPr marL="271463" indent="-271463">
              <a:buFontTx/>
              <a:buAutoNum type="arabicPeriod" startAt="2"/>
              <a:defRPr/>
            </a:pPr>
            <a:r>
              <a:rPr lang="en-US" sz="2100" b="1" dirty="0">
                <a:solidFill>
                  <a:srgbClr val="002060"/>
                </a:solidFill>
                <a:cs typeface="Arial" charset="0"/>
                <a:sym typeface="Wingdings" panose="05000000000000000000" pitchFamily="2" charset="2"/>
              </a:rPr>
              <a:t>Mendukung tercapainya program </a:t>
            </a:r>
            <a:r>
              <a:rPr lang="id-ID" sz="2100" b="1" dirty="0">
                <a:solidFill>
                  <a:srgbClr val="002060"/>
                </a:solidFill>
                <a:cs typeface="Arial" charset="0"/>
                <a:sym typeface="Wingdings" panose="05000000000000000000" pitchFamily="2" charset="2"/>
              </a:rPr>
              <a:t>I</a:t>
            </a:r>
            <a:r>
              <a:rPr lang="en-US" sz="2100" b="1" dirty="0" err="1">
                <a:solidFill>
                  <a:srgbClr val="002060"/>
                </a:solidFill>
                <a:cs typeface="Arial" charset="0"/>
                <a:sym typeface="Wingdings" panose="05000000000000000000" pitchFamily="2" charset="2"/>
              </a:rPr>
              <a:t>ndonesia</a:t>
            </a:r>
            <a:r>
              <a:rPr lang="en-US" sz="2100" b="1" dirty="0">
                <a:solidFill>
                  <a:srgbClr val="002060"/>
                </a:solidFill>
                <a:cs typeface="Arial" charset="0"/>
                <a:sym typeface="Wingdings" panose="05000000000000000000" pitchFamily="2" charset="2"/>
              </a:rPr>
              <a:t> </a:t>
            </a:r>
            <a:r>
              <a:rPr lang="id-ID" sz="2100" b="1" dirty="0">
                <a:solidFill>
                  <a:srgbClr val="002060"/>
                </a:solidFill>
                <a:cs typeface="Arial" charset="0"/>
                <a:sym typeface="Wingdings" panose="05000000000000000000" pitchFamily="2" charset="2"/>
              </a:rPr>
              <a:t>S</a:t>
            </a:r>
            <a:r>
              <a:rPr lang="en-US" sz="2100" b="1" dirty="0" err="1">
                <a:solidFill>
                  <a:srgbClr val="002060"/>
                </a:solidFill>
                <a:cs typeface="Arial" charset="0"/>
                <a:sym typeface="Wingdings" panose="05000000000000000000" pitchFamily="2" charset="2"/>
              </a:rPr>
              <a:t>ehat</a:t>
            </a:r>
            <a:endParaRPr lang="id-ID" sz="2100" b="1" dirty="0">
              <a:solidFill>
                <a:srgbClr val="002060"/>
              </a:solidFill>
              <a:cs typeface="Arial" charset="0"/>
            </a:endParaRPr>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D2C2C4F4-EE40-4B70-B4CD-E5A3328FC614}" type="slidenum">
              <a:rPr lang="id-ID" altLang="en-US" sz="900">
                <a:solidFill>
                  <a:srgbClr val="898989"/>
                </a:solidFill>
              </a:rPr>
              <a:pPr>
                <a:lnSpc>
                  <a:spcPct val="100000"/>
                </a:lnSpc>
                <a:spcBef>
                  <a:spcPct val="0"/>
                </a:spcBef>
                <a:buFontTx/>
                <a:buNone/>
              </a:pPr>
              <a:t>10</a:t>
            </a:fld>
            <a:endParaRPr lang="id-ID" altLang="en-US" sz="900">
              <a:solidFill>
                <a:srgbClr val="898989"/>
              </a:solidFill>
            </a:endParaRPr>
          </a:p>
        </p:txBody>
      </p:sp>
    </p:spTree>
    <p:extLst>
      <p:ext uri="{BB962C8B-B14F-4D97-AF65-F5344CB8AC3E}">
        <p14:creationId xmlns:p14="http://schemas.microsoft.com/office/powerpoint/2010/main" val="591732566"/>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43000" y="1007247"/>
            <a:ext cx="100738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pic>
        <p:nvPicPr>
          <p:cNvPr id="2765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35" y="1306116"/>
            <a:ext cx="842367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74EF1C95-BF1B-4A1B-B147-91F70999F7CD}" type="slidenum">
              <a:rPr lang="id-ID" altLang="en-US" sz="900">
                <a:solidFill>
                  <a:srgbClr val="898989"/>
                </a:solidFill>
              </a:rPr>
              <a:pPr>
                <a:lnSpc>
                  <a:spcPct val="100000"/>
                </a:lnSpc>
                <a:spcBef>
                  <a:spcPct val="0"/>
                </a:spcBef>
                <a:buFontTx/>
                <a:buNone/>
              </a:pPr>
              <a:t>11</a:t>
            </a:fld>
            <a:endParaRPr lang="id-ID" altLang="en-US" sz="900">
              <a:solidFill>
                <a:srgbClr val="898989"/>
              </a:solidFill>
            </a:endParaRPr>
          </a:p>
        </p:txBody>
      </p:sp>
      <p:sp>
        <p:nvSpPr>
          <p:cNvPr id="4" name="TextBox 3"/>
          <p:cNvSpPr txBox="1"/>
          <p:nvPr/>
        </p:nvSpPr>
        <p:spPr>
          <a:xfrm>
            <a:off x="546497" y="1306116"/>
            <a:ext cx="4572000" cy="1938992"/>
          </a:xfrm>
          <a:prstGeom prst="rect">
            <a:avLst/>
          </a:prstGeom>
          <a:noFill/>
        </p:spPr>
        <p:txBody>
          <a:bodyPr>
            <a:spAutoFit/>
          </a:bodyPr>
          <a:lstStyle/>
          <a:p>
            <a:pPr eaLnBrk="1" hangingPunct="1">
              <a:defRPr/>
            </a:pPr>
            <a:r>
              <a:rPr lang="en-US" sz="1500" dirty="0">
                <a:solidFill>
                  <a:srgbClr val="FF0000"/>
                </a:solidFill>
                <a:latin typeface="Berlin Sans FB Demi" panose="020E0802020502020306" pitchFamily="34" charset="0"/>
                <a:cs typeface="Arial" charset="0"/>
              </a:rPr>
              <a:t>PENDEKATAN </a:t>
            </a:r>
            <a:r>
              <a:rPr lang="en-US" sz="1500" i="1" dirty="0">
                <a:solidFill>
                  <a:srgbClr val="FF0000"/>
                </a:solidFill>
                <a:latin typeface="Berlin Sans FB Demi" panose="020E0802020502020306" pitchFamily="34" charset="0"/>
                <a:cs typeface="Arial" charset="0"/>
              </a:rPr>
              <a:t>“CONTINUUM OF CARE”</a:t>
            </a:r>
          </a:p>
          <a:p>
            <a:pPr eaLnBrk="1" hangingPunct="1">
              <a:defRPr/>
            </a:pPr>
            <a:r>
              <a:rPr lang="en-US" sz="1500" dirty="0">
                <a:solidFill>
                  <a:srgbClr val="FF0000"/>
                </a:solidFill>
                <a:latin typeface="Berlin Sans FB Demi" panose="020E0802020502020306" pitchFamily="34" charset="0"/>
                <a:cs typeface="Arial" charset="0"/>
              </a:rPr>
              <a:t>&amp; </a:t>
            </a:r>
            <a:r>
              <a:rPr lang="en-US" sz="1500" i="1" dirty="0">
                <a:solidFill>
                  <a:srgbClr val="FF0000"/>
                </a:solidFill>
                <a:latin typeface="Berlin Sans FB Demi" panose="020E0802020502020306" pitchFamily="34" charset="0"/>
                <a:cs typeface="Arial" charset="0"/>
              </a:rPr>
              <a:t>“LIFE CYCLE”</a:t>
            </a:r>
          </a:p>
          <a:p>
            <a:pPr eaLnBrk="1" hangingPunct="1">
              <a:defRPr/>
            </a:pPr>
            <a:r>
              <a:rPr lang="en-US" sz="1050" dirty="0">
                <a:latin typeface="Berlin Sans FB Demi" panose="020E0802020502020306" pitchFamily="34" charset="0"/>
                <a:cs typeface="Arial" charset="0"/>
              </a:rPr>
              <a:t>BERKESINAMBUNGAN &amp; THD SELURUH TAHAPAN</a:t>
            </a:r>
          </a:p>
          <a:p>
            <a:pPr eaLnBrk="1" hangingPunct="1">
              <a:defRPr/>
            </a:pPr>
            <a:r>
              <a:rPr lang="en-US" sz="1050" dirty="0">
                <a:latin typeface="Berlin Sans FB Demi" panose="020E0802020502020306" pitchFamily="34" charset="0"/>
                <a:cs typeface="Arial" charset="0"/>
              </a:rPr>
              <a:t>SIKLUS HIDUP MANUSIA</a:t>
            </a:r>
          </a:p>
          <a:p>
            <a:pPr eaLnBrk="1" hangingPunct="1">
              <a:defRPr/>
            </a:pPr>
            <a:endParaRPr lang="en-US" sz="1050" dirty="0">
              <a:latin typeface="Berlin Sans FB Demi" panose="020E0802020502020306" pitchFamily="34" charset="0"/>
              <a:cs typeface="Arial" charset="0"/>
            </a:endParaRPr>
          </a:p>
          <a:p>
            <a:pPr eaLnBrk="1" hangingPunct="1">
              <a:defRPr/>
            </a:pPr>
            <a:endParaRPr lang="en-US" sz="1050" dirty="0">
              <a:latin typeface="Berlin Sans FB Demi" panose="020E0802020502020306" pitchFamily="34" charset="0"/>
              <a:cs typeface="Arial" charset="0"/>
            </a:endParaRPr>
          </a:p>
          <a:p>
            <a:pPr eaLnBrk="1" hangingPunct="1">
              <a:defRPr/>
            </a:pPr>
            <a:endParaRPr lang="id-ID" sz="2400" dirty="0">
              <a:solidFill>
                <a:srgbClr val="002060"/>
              </a:solidFill>
              <a:cs typeface="Arial" charset="0"/>
            </a:endParaRPr>
          </a:p>
          <a:p>
            <a:pPr eaLnBrk="1" hangingPunct="1">
              <a:defRPr/>
            </a:pPr>
            <a:r>
              <a:rPr lang="en-US" sz="2400" dirty="0">
                <a:solidFill>
                  <a:srgbClr val="002060"/>
                </a:solidFill>
                <a:cs typeface="Arial" charset="0"/>
              </a:rPr>
              <a:t>PENDEKATAN KELUARGA</a:t>
            </a:r>
            <a:endParaRPr lang="id-ID" sz="2400" dirty="0">
              <a:solidFill>
                <a:srgbClr val="002060"/>
              </a:solidFill>
              <a:cs typeface="Arial" charset="0"/>
            </a:endParaRPr>
          </a:p>
        </p:txBody>
      </p:sp>
      <p:sp>
        <p:nvSpPr>
          <p:cNvPr id="7" name="Down Arrow 6"/>
          <p:cNvSpPr/>
          <p:nvPr/>
        </p:nvSpPr>
        <p:spPr>
          <a:xfrm>
            <a:off x="1685925" y="2185987"/>
            <a:ext cx="960835" cy="271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sz="1350"/>
          </a:p>
        </p:txBody>
      </p:sp>
    </p:spTree>
    <p:extLst>
      <p:ext uri="{BB962C8B-B14F-4D97-AF65-F5344CB8AC3E}">
        <p14:creationId xmlns:p14="http://schemas.microsoft.com/office/powerpoint/2010/main" val="608300259"/>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798440"/>
            <a:ext cx="8153400" cy="990600"/>
          </a:xfrm>
        </p:spPr>
        <p:txBody>
          <a:bodyPr>
            <a:normAutofit fontScale="90000"/>
          </a:bodyPr>
          <a:lstStyle/>
          <a:p>
            <a:pPr algn="ctr"/>
            <a:r>
              <a:rPr lang="id-ID" b="1" dirty="0" smtClean="0"/>
              <a:t>POTENSI </a:t>
            </a:r>
            <a:r>
              <a:rPr lang="id-ID" b="1" dirty="0" smtClean="0"/>
              <a:t>PENDA</a:t>
            </a:r>
            <a:r>
              <a:rPr lang="en-US" b="1" dirty="0" smtClean="0"/>
              <a:t>NA</a:t>
            </a:r>
            <a:r>
              <a:rPr lang="id-ID" b="1" dirty="0" smtClean="0"/>
              <a:t>AN </a:t>
            </a:r>
            <a:r>
              <a:rPr lang="id-ID" b="1" dirty="0" smtClean="0"/>
              <a:t/>
            </a:r>
            <a:br>
              <a:rPr lang="id-ID" b="1" dirty="0" smtClean="0"/>
            </a:br>
            <a:r>
              <a:rPr lang="id-ID" b="1" dirty="0" smtClean="0"/>
              <a:t>BIDANG KESEHATAN</a:t>
            </a:r>
            <a:endParaRPr lang="id-ID"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2588027"/>
              </p:ext>
            </p:extLst>
          </p:nvPr>
        </p:nvGraphicFramePr>
        <p:xfrm>
          <a:off x="612775" y="1600200"/>
          <a:ext cx="8153400" cy="741680"/>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3907951130"/>
                    </a:ext>
                  </a:extLst>
                </a:gridCol>
                <a:gridCol w="1630680">
                  <a:extLst>
                    <a:ext uri="{9D8B030D-6E8A-4147-A177-3AD203B41FA5}">
                      <a16:colId xmlns:a16="http://schemas.microsoft.com/office/drawing/2014/main" val="863932957"/>
                    </a:ext>
                  </a:extLst>
                </a:gridCol>
                <a:gridCol w="1630680">
                  <a:extLst>
                    <a:ext uri="{9D8B030D-6E8A-4147-A177-3AD203B41FA5}">
                      <a16:colId xmlns:a16="http://schemas.microsoft.com/office/drawing/2014/main" val="1613162973"/>
                    </a:ext>
                  </a:extLst>
                </a:gridCol>
                <a:gridCol w="1630680">
                  <a:extLst>
                    <a:ext uri="{9D8B030D-6E8A-4147-A177-3AD203B41FA5}">
                      <a16:colId xmlns:a16="http://schemas.microsoft.com/office/drawing/2014/main" val="2843545544"/>
                    </a:ext>
                  </a:extLst>
                </a:gridCol>
                <a:gridCol w="1630680">
                  <a:extLst>
                    <a:ext uri="{9D8B030D-6E8A-4147-A177-3AD203B41FA5}">
                      <a16:colId xmlns:a16="http://schemas.microsoft.com/office/drawing/2014/main" val="2339182797"/>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7099865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71651534"/>
                  </a:ext>
                </a:extLst>
              </a:tr>
            </a:tbl>
          </a:graphicData>
        </a:graphic>
      </p:graphicFrame>
      <p:pic>
        <p:nvPicPr>
          <p:cNvPr id="4" name="Picture 6" descr="Logo 8 Kementerian"/>
          <p:cNvPicPr>
            <a:picLocks noChangeAspect="1" noChangeArrowheads="1"/>
          </p:cNvPicPr>
          <p:nvPr/>
        </p:nvPicPr>
        <p:blipFill>
          <a:blip r:embed="rId2">
            <a:extLst>
              <a:ext uri="{28A0092B-C50C-407E-A947-70E740481C1C}">
                <a14:useLocalDpi xmlns:a14="http://schemas.microsoft.com/office/drawing/2010/main" val="0"/>
              </a:ext>
            </a:extLst>
          </a:blip>
          <a:srcRect l="24785" r="66492" b="7428"/>
          <a:stretch>
            <a:fillRect/>
          </a:stretch>
        </p:blipFill>
        <p:spPr bwMode="auto">
          <a:xfrm>
            <a:off x="228600" y="130175"/>
            <a:ext cx="914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506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Logo 8 Kementerian"/>
          <p:cNvPicPr>
            <a:picLocks noChangeAspect="1" noChangeArrowheads="1"/>
          </p:cNvPicPr>
          <p:nvPr/>
        </p:nvPicPr>
        <p:blipFill>
          <a:blip r:embed="rId3">
            <a:extLst>
              <a:ext uri="{28A0092B-C50C-407E-A947-70E740481C1C}">
                <a14:useLocalDpi xmlns:a14="http://schemas.microsoft.com/office/drawing/2010/main" val="0"/>
              </a:ext>
            </a:extLst>
          </a:blip>
          <a:srcRect l="24785" r="66492" b="7428"/>
          <a:stretch>
            <a:fillRect/>
          </a:stretch>
        </p:blipFill>
        <p:spPr bwMode="auto">
          <a:xfrm>
            <a:off x="19050" y="-23813"/>
            <a:ext cx="1158875"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Callout 4"/>
          <p:cNvSpPr/>
          <p:nvPr/>
        </p:nvSpPr>
        <p:spPr>
          <a:xfrm>
            <a:off x="1331913" y="0"/>
            <a:ext cx="5811837" cy="1857375"/>
          </a:xfrm>
          <a:prstGeom prst="downArrowCallout">
            <a:avLst>
              <a:gd name="adj1" fmla="val 124090"/>
              <a:gd name="adj2" fmla="val 110264"/>
              <a:gd name="adj3" fmla="val 25000"/>
              <a:gd name="adj4" fmla="val 7251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2800" b="1" dirty="0">
              <a:solidFill>
                <a:prstClr val="black"/>
              </a:solidFill>
              <a:latin typeface="Times New Roman" pitchFamily="18" charset="0"/>
              <a:cs typeface="Times New Roman" pitchFamily="18" charset="0"/>
            </a:endParaRPr>
          </a:p>
          <a:p>
            <a:pPr algn="ctr" fontAlgn="auto">
              <a:spcBef>
                <a:spcPts val="0"/>
              </a:spcBef>
              <a:spcAft>
                <a:spcPts val="0"/>
              </a:spcAft>
              <a:defRPr/>
            </a:pPr>
            <a:r>
              <a:rPr lang="id-ID" sz="2800" b="1" dirty="0">
                <a:solidFill>
                  <a:prstClr val="black"/>
                </a:solidFill>
                <a:latin typeface="Times New Roman" pitchFamily="18" charset="0"/>
                <a:cs typeface="Times New Roman" pitchFamily="18" charset="0"/>
              </a:rPr>
              <a:t>Potensi Anggaran Kesehatan</a:t>
            </a:r>
          </a:p>
          <a:p>
            <a:pPr algn="ctr" fontAlgn="auto">
              <a:spcBef>
                <a:spcPts val="0"/>
              </a:spcBef>
              <a:spcAft>
                <a:spcPts val="0"/>
              </a:spcAft>
              <a:defRPr/>
            </a:pPr>
            <a:r>
              <a:rPr lang="id-ID" sz="2400" dirty="0">
                <a:solidFill>
                  <a:prstClr val="black"/>
                </a:solidFill>
                <a:latin typeface="Times New Roman" pitchFamily="18" charset="0"/>
                <a:cs typeface="Times New Roman" pitchFamily="18" charset="0"/>
              </a:rPr>
              <a:t>sesuai dengan</a:t>
            </a:r>
          </a:p>
          <a:p>
            <a:pPr algn="ctr" fontAlgn="auto">
              <a:spcBef>
                <a:spcPts val="0"/>
              </a:spcBef>
              <a:spcAft>
                <a:spcPts val="0"/>
              </a:spcAft>
              <a:defRPr/>
            </a:pPr>
            <a:r>
              <a:rPr lang="id-ID" sz="2400" b="1" dirty="0">
                <a:solidFill>
                  <a:prstClr val="black"/>
                </a:solidFill>
                <a:latin typeface="Times New Roman" pitchFamily="18" charset="0"/>
                <a:cs typeface="Times New Roman" pitchFamily="18" charset="0"/>
              </a:rPr>
              <a:t>UU No. 36 Tahun 2009 tentang Kesehatan</a:t>
            </a:r>
          </a:p>
          <a:p>
            <a:pPr algn="ctr" fontAlgn="auto">
              <a:spcBef>
                <a:spcPts val="0"/>
              </a:spcBef>
              <a:spcAft>
                <a:spcPts val="0"/>
              </a:spcAft>
              <a:defRPr/>
            </a:pPr>
            <a:r>
              <a:rPr lang="id-ID" sz="2400" b="1" dirty="0">
                <a:solidFill>
                  <a:prstClr val="black"/>
                </a:solidFill>
                <a:latin typeface="Times New Roman" pitchFamily="18" charset="0"/>
                <a:cs typeface="Times New Roman" pitchFamily="18" charset="0"/>
              </a:rPr>
              <a:t>Pasal 171</a:t>
            </a:r>
          </a:p>
        </p:txBody>
      </p:sp>
      <p:graphicFrame>
        <p:nvGraphicFramePr>
          <p:cNvPr id="7" name="Table 6"/>
          <p:cNvGraphicFramePr>
            <a:graphicFrameLocks noGrp="1"/>
          </p:cNvGraphicFramePr>
          <p:nvPr>
            <p:extLst>
              <p:ext uri="{D42A27DB-BD31-4B8C-83A1-F6EECF244321}">
                <p14:modId xmlns:p14="http://schemas.microsoft.com/office/powerpoint/2010/main" val="806830904"/>
              </p:ext>
            </p:extLst>
          </p:nvPr>
        </p:nvGraphicFramePr>
        <p:xfrm>
          <a:off x="250825" y="1844675"/>
          <a:ext cx="8712199" cy="4954589"/>
        </p:xfrm>
        <a:graphic>
          <a:graphicData uri="http://schemas.openxmlformats.org/drawingml/2006/table">
            <a:tbl>
              <a:tblPr firstRow="1" bandRow="1">
                <a:tableStyleId>{5C22544A-7EE6-4342-B048-85BDC9FD1C3A}</a:tableStyleId>
              </a:tblPr>
              <a:tblGrid>
                <a:gridCol w="792018">
                  <a:extLst>
                    <a:ext uri="{9D8B030D-6E8A-4147-A177-3AD203B41FA5}">
                      <a16:colId xmlns:a16="http://schemas.microsoft.com/office/drawing/2014/main" val="20000"/>
                    </a:ext>
                  </a:extLst>
                </a:gridCol>
                <a:gridCol w="3960090">
                  <a:extLst>
                    <a:ext uri="{9D8B030D-6E8A-4147-A177-3AD203B41FA5}">
                      <a16:colId xmlns:a16="http://schemas.microsoft.com/office/drawing/2014/main" val="20001"/>
                    </a:ext>
                  </a:extLst>
                </a:gridCol>
                <a:gridCol w="3960091">
                  <a:extLst>
                    <a:ext uri="{9D8B030D-6E8A-4147-A177-3AD203B41FA5}">
                      <a16:colId xmlns:a16="http://schemas.microsoft.com/office/drawing/2014/main" val="20002"/>
                    </a:ext>
                  </a:extLst>
                </a:gridCol>
              </a:tblGrid>
              <a:tr h="747911">
                <a:tc>
                  <a:txBody>
                    <a:bodyPr/>
                    <a:lstStyle/>
                    <a:p>
                      <a:pPr algn="ctr"/>
                      <a:r>
                        <a:rPr lang="id-ID" sz="2400" dirty="0" smtClean="0">
                          <a:solidFill>
                            <a:schemeClr val="tx1"/>
                          </a:solidFill>
                          <a:latin typeface="Times New Roman" pitchFamily="18" charset="0"/>
                          <a:cs typeface="Times New Roman" pitchFamily="18" charset="0"/>
                        </a:rPr>
                        <a:t>Ayat</a:t>
                      </a:r>
                      <a:endParaRPr lang="id-ID" sz="2400" dirty="0">
                        <a:solidFill>
                          <a:schemeClr val="tx1"/>
                        </a:solidFill>
                        <a:latin typeface="Times New Roman" pitchFamily="18" charset="0"/>
                        <a:cs typeface="Times New Roman" pitchFamily="18" charset="0"/>
                      </a:endParaRPr>
                    </a:p>
                  </a:txBody>
                  <a:tcPr marL="91432" marR="91432" marT="45725" marB="45725">
                    <a:solidFill>
                      <a:schemeClr val="accent6">
                        <a:lumMod val="60000"/>
                        <a:lumOff val="40000"/>
                      </a:schemeClr>
                    </a:solidFill>
                  </a:tcPr>
                </a:tc>
                <a:tc>
                  <a:txBody>
                    <a:bodyPr/>
                    <a:lstStyle/>
                    <a:p>
                      <a:pPr algn="ctr"/>
                      <a:r>
                        <a:rPr lang="id-ID" sz="2400" dirty="0" smtClean="0">
                          <a:solidFill>
                            <a:schemeClr val="tx1"/>
                          </a:solidFill>
                          <a:latin typeface="Times New Roman" pitchFamily="18" charset="0"/>
                          <a:cs typeface="Times New Roman" pitchFamily="18" charset="0"/>
                        </a:rPr>
                        <a:t>Bunyinya</a:t>
                      </a:r>
                      <a:endParaRPr lang="id-ID" sz="2400" dirty="0">
                        <a:solidFill>
                          <a:schemeClr val="tx1"/>
                        </a:solidFill>
                        <a:latin typeface="Times New Roman" pitchFamily="18" charset="0"/>
                        <a:cs typeface="Times New Roman" pitchFamily="18" charset="0"/>
                      </a:endParaRPr>
                    </a:p>
                  </a:txBody>
                  <a:tcPr marL="91432" marR="91432" marT="45725" marB="45725">
                    <a:solidFill>
                      <a:srgbClr val="FFFF00"/>
                    </a:solidFill>
                  </a:tcPr>
                </a:tc>
                <a:tc>
                  <a:txBody>
                    <a:bodyPr/>
                    <a:lstStyle/>
                    <a:p>
                      <a:pPr algn="ctr"/>
                      <a:r>
                        <a:rPr lang="id-ID" sz="2400" dirty="0" smtClean="0">
                          <a:solidFill>
                            <a:schemeClr val="bg1"/>
                          </a:solidFill>
                          <a:latin typeface="Times New Roman" pitchFamily="18" charset="0"/>
                          <a:cs typeface="Times New Roman" pitchFamily="18" charset="0"/>
                        </a:rPr>
                        <a:t>Penjelasan</a:t>
                      </a:r>
                      <a:endParaRPr lang="id-ID" sz="2400" dirty="0">
                        <a:solidFill>
                          <a:schemeClr val="bg1"/>
                        </a:solidFill>
                        <a:latin typeface="Times New Roman" pitchFamily="18" charset="0"/>
                        <a:cs typeface="Times New Roman" pitchFamily="18" charset="0"/>
                      </a:endParaRPr>
                    </a:p>
                  </a:txBody>
                  <a:tcPr marL="91432" marR="91432" marT="45725" marB="45725">
                    <a:solidFill>
                      <a:srgbClr val="990000"/>
                    </a:solidFill>
                  </a:tcPr>
                </a:tc>
                <a:extLst>
                  <a:ext uri="{0D108BD9-81ED-4DB2-BD59-A6C34878D82A}">
                    <a16:rowId xmlns:a16="http://schemas.microsoft.com/office/drawing/2014/main" val="10000"/>
                  </a:ext>
                </a:extLst>
              </a:tr>
              <a:tr h="1554642">
                <a:tc>
                  <a:txBody>
                    <a:bodyPr/>
                    <a:lstStyle/>
                    <a:p>
                      <a:pPr algn="ctr"/>
                      <a:r>
                        <a:rPr lang="id-ID" sz="2400" dirty="0" smtClean="0">
                          <a:solidFill>
                            <a:schemeClr val="tx1"/>
                          </a:solidFill>
                          <a:latin typeface="Times New Roman" pitchFamily="18" charset="0"/>
                          <a:cs typeface="Times New Roman" pitchFamily="18" charset="0"/>
                        </a:rPr>
                        <a:t>1.</a:t>
                      </a:r>
                      <a:endParaRPr lang="id-ID" sz="2400" dirty="0">
                        <a:solidFill>
                          <a:schemeClr val="tx1"/>
                        </a:solidFill>
                        <a:latin typeface="Times New Roman" pitchFamily="18" charset="0"/>
                        <a:cs typeface="Times New Roman" pitchFamily="18" charset="0"/>
                      </a:endParaRPr>
                    </a:p>
                  </a:txBody>
                  <a:tcPr marL="91432" marR="91432" marT="45725" marB="45725"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solidFill>
                            <a:schemeClr val="tx1"/>
                          </a:solidFill>
                          <a:latin typeface="Times New Roman" pitchFamily="18" charset="0"/>
                          <a:cs typeface="Times New Roman" pitchFamily="18" charset="0"/>
                        </a:rPr>
                        <a:t>Besar anggaran kesehatan </a:t>
                      </a:r>
                      <a:r>
                        <a:rPr lang="id-ID" sz="2400" b="1" dirty="0" smtClean="0">
                          <a:solidFill>
                            <a:schemeClr val="tx1"/>
                          </a:solidFill>
                          <a:latin typeface="Times New Roman" pitchFamily="18" charset="0"/>
                          <a:cs typeface="Times New Roman" pitchFamily="18" charset="0"/>
                        </a:rPr>
                        <a:t>Pe-merintah</a:t>
                      </a:r>
                      <a:r>
                        <a:rPr lang="id-ID" sz="2400" dirty="0" smtClean="0">
                          <a:solidFill>
                            <a:schemeClr val="tx1"/>
                          </a:solidFill>
                          <a:latin typeface="Times New Roman" pitchFamily="18" charset="0"/>
                          <a:cs typeface="Times New Roman" pitchFamily="18" charset="0"/>
                        </a:rPr>
                        <a:t> dialokasikan  </a:t>
                      </a:r>
                      <a:r>
                        <a:rPr lang="id-ID" sz="2400" b="1" dirty="0" smtClean="0">
                          <a:solidFill>
                            <a:schemeClr val="tx1"/>
                          </a:solidFill>
                          <a:latin typeface="Times New Roman" pitchFamily="18" charset="0"/>
                          <a:cs typeface="Times New Roman" pitchFamily="18" charset="0"/>
                        </a:rPr>
                        <a:t>mini-mal sebesar 5%</a:t>
                      </a:r>
                      <a:r>
                        <a:rPr lang="id-ID" sz="2400" dirty="0" smtClean="0">
                          <a:solidFill>
                            <a:schemeClr val="tx1"/>
                          </a:solidFill>
                          <a:latin typeface="Times New Roman" pitchFamily="18" charset="0"/>
                          <a:cs typeface="Times New Roman" pitchFamily="18" charset="0"/>
                        </a:rPr>
                        <a:t> </a:t>
                      </a:r>
                      <a:r>
                        <a:rPr lang="id-ID" sz="2400" b="1" dirty="0" smtClean="0">
                          <a:solidFill>
                            <a:schemeClr val="tx1"/>
                          </a:solidFill>
                          <a:latin typeface="Times New Roman" pitchFamily="18" charset="0"/>
                          <a:cs typeface="Times New Roman" pitchFamily="18" charset="0"/>
                        </a:rPr>
                        <a:t>dari APBN</a:t>
                      </a:r>
                      <a:r>
                        <a:rPr lang="id-ID" sz="2400" dirty="0" smtClean="0">
                          <a:solidFill>
                            <a:schemeClr val="tx1"/>
                          </a:solidFill>
                          <a:latin typeface="Times New Roman" pitchFamily="18" charset="0"/>
                          <a:cs typeface="Times New Roman" pitchFamily="18" charset="0"/>
                        </a:rPr>
                        <a:t> di luar gaji.</a:t>
                      </a:r>
                      <a:endParaRPr lang="id-ID" sz="2400" dirty="0">
                        <a:solidFill>
                          <a:schemeClr val="tx1"/>
                        </a:solidFill>
                        <a:latin typeface="Times New Roman" pitchFamily="18" charset="0"/>
                        <a:cs typeface="Times New Roman" pitchFamily="18" charset="0"/>
                      </a:endParaRPr>
                    </a:p>
                  </a:txBody>
                  <a:tcPr marL="91432" marR="91432" marT="45725" marB="45725">
                    <a:solidFill>
                      <a:srgbClr val="FFFF00"/>
                    </a:solidFill>
                  </a:tcPr>
                </a:tc>
                <a:tc>
                  <a:txBody>
                    <a:bodyPr/>
                    <a:lstStyle/>
                    <a:p>
                      <a:r>
                        <a:rPr lang="id-ID" sz="2400" dirty="0" smtClean="0">
                          <a:solidFill>
                            <a:schemeClr val="bg1"/>
                          </a:solidFill>
                          <a:latin typeface="Times New Roman" pitchFamily="18" charset="0"/>
                          <a:cs typeface="Times New Roman" pitchFamily="18" charset="0"/>
                        </a:rPr>
                        <a:t>Cukup Jelas</a:t>
                      </a:r>
                      <a:endParaRPr lang="id-ID" sz="2400" dirty="0">
                        <a:solidFill>
                          <a:schemeClr val="bg1"/>
                        </a:solidFill>
                        <a:latin typeface="Times New Roman" pitchFamily="18" charset="0"/>
                        <a:cs typeface="Times New Roman" pitchFamily="18" charset="0"/>
                      </a:endParaRPr>
                    </a:p>
                  </a:txBody>
                  <a:tcPr marL="91432" marR="91432" marT="45725" marB="45725" anchor="ctr">
                    <a:solidFill>
                      <a:srgbClr val="990000"/>
                    </a:solidFill>
                  </a:tcPr>
                </a:tc>
                <a:extLst>
                  <a:ext uri="{0D108BD9-81ED-4DB2-BD59-A6C34878D82A}">
                    <a16:rowId xmlns:a16="http://schemas.microsoft.com/office/drawing/2014/main" val="10001"/>
                  </a:ext>
                </a:extLst>
              </a:tr>
              <a:tr h="2652036">
                <a:tc>
                  <a:txBody>
                    <a:bodyPr/>
                    <a:lstStyle/>
                    <a:p>
                      <a:pPr algn="ctr"/>
                      <a:r>
                        <a:rPr lang="id-ID" sz="2400" dirty="0" smtClean="0">
                          <a:solidFill>
                            <a:schemeClr val="tx1"/>
                          </a:solidFill>
                          <a:latin typeface="Times New Roman" pitchFamily="18" charset="0"/>
                          <a:cs typeface="Times New Roman" pitchFamily="18" charset="0"/>
                        </a:rPr>
                        <a:t>2.</a:t>
                      </a:r>
                      <a:endParaRPr lang="id-ID" sz="2400" dirty="0">
                        <a:solidFill>
                          <a:schemeClr val="tx1"/>
                        </a:solidFill>
                        <a:latin typeface="Times New Roman" pitchFamily="18" charset="0"/>
                        <a:cs typeface="Times New Roman" pitchFamily="18" charset="0"/>
                      </a:endParaRPr>
                    </a:p>
                  </a:txBody>
                  <a:tcPr marL="91432" marR="91432" marT="45725" marB="45725"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solidFill>
                            <a:schemeClr val="tx1"/>
                          </a:solidFill>
                          <a:latin typeface="Times New Roman" pitchFamily="18" charset="0"/>
                          <a:cs typeface="Times New Roman" pitchFamily="18" charset="0"/>
                        </a:rPr>
                        <a:t>Besar anggaran kesehatan </a:t>
                      </a:r>
                      <a:r>
                        <a:rPr lang="id-ID" sz="2400" b="1" dirty="0" smtClean="0">
                          <a:solidFill>
                            <a:schemeClr val="tx1"/>
                          </a:solidFill>
                          <a:latin typeface="Times New Roman" pitchFamily="18" charset="0"/>
                          <a:cs typeface="Times New Roman" pitchFamily="18" charset="0"/>
                        </a:rPr>
                        <a:t>pe-merintah daerah provinsi, </a:t>
                      </a:r>
                      <a:r>
                        <a:rPr lang="fi-FI" sz="2400" b="1" dirty="0" smtClean="0">
                          <a:solidFill>
                            <a:schemeClr val="tx1"/>
                          </a:solidFill>
                          <a:latin typeface="Times New Roman" pitchFamily="18" charset="0"/>
                          <a:cs typeface="Times New Roman" pitchFamily="18" charset="0"/>
                        </a:rPr>
                        <a:t>kabupaten</a:t>
                      </a:r>
                      <a:r>
                        <a:rPr lang="id-ID" sz="2400" b="1" dirty="0" smtClean="0">
                          <a:solidFill>
                            <a:schemeClr val="tx1"/>
                          </a:solidFill>
                          <a:latin typeface="Times New Roman" pitchFamily="18" charset="0"/>
                          <a:cs typeface="Times New Roman" pitchFamily="18" charset="0"/>
                        </a:rPr>
                        <a:t> </a:t>
                      </a:r>
                      <a:r>
                        <a:rPr lang="fi-FI" sz="2400" b="1" dirty="0" smtClean="0">
                          <a:solidFill>
                            <a:schemeClr val="tx1"/>
                          </a:solidFill>
                          <a:latin typeface="Times New Roman" pitchFamily="18" charset="0"/>
                          <a:cs typeface="Times New Roman" pitchFamily="18" charset="0"/>
                        </a:rPr>
                        <a:t>/</a:t>
                      </a:r>
                      <a:r>
                        <a:rPr lang="id-ID" sz="2400" b="1" dirty="0" smtClean="0">
                          <a:solidFill>
                            <a:schemeClr val="tx1"/>
                          </a:solidFill>
                          <a:latin typeface="Times New Roman" pitchFamily="18" charset="0"/>
                          <a:cs typeface="Times New Roman" pitchFamily="18" charset="0"/>
                        </a:rPr>
                        <a:t> </a:t>
                      </a:r>
                      <a:r>
                        <a:rPr lang="fi-FI" sz="2400" b="1" dirty="0" smtClean="0">
                          <a:solidFill>
                            <a:schemeClr val="tx1"/>
                          </a:solidFill>
                          <a:latin typeface="Times New Roman" pitchFamily="18" charset="0"/>
                          <a:cs typeface="Times New Roman" pitchFamily="18" charset="0"/>
                        </a:rPr>
                        <a:t>kota</a:t>
                      </a:r>
                      <a:r>
                        <a:rPr lang="fi-FI" sz="2400" dirty="0" smtClean="0">
                          <a:solidFill>
                            <a:schemeClr val="tx1"/>
                          </a:solidFill>
                          <a:latin typeface="Times New Roman" pitchFamily="18" charset="0"/>
                          <a:cs typeface="Times New Roman" pitchFamily="18" charset="0"/>
                        </a:rPr>
                        <a:t> dialokasi</a:t>
                      </a:r>
                      <a:r>
                        <a:rPr lang="id-ID" sz="2400" dirty="0" smtClean="0">
                          <a:solidFill>
                            <a:schemeClr val="tx1"/>
                          </a:solidFill>
                          <a:latin typeface="Times New Roman" pitchFamily="18" charset="0"/>
                          <a:cs typeface="Times New Roman" pitchFamily="18" charset="0"/>
                        </a:rPr>
                        <a:t>-</a:t>
                      </a:r>
                      <a:r>
                        <a:rPr lang="fi-FI" sz="2400" dirty="0" smtClean="0">
                          <a:solidFill>
                            <a:schemeClr val="tx1"/>
                          </a:solidFill>
                          <a:latin typeface="Times New Roman" pitchFamily="18" charset="0"/>
                          <a:cs typeface="Times New Roman" pitchFamily="18" charset="0"/>
                        </a:rPr>
                        <a:t>kan </a:t>
                      </a:r>
                      <a:r>
                        <a:rPr lang="fi-FI" sz="2400" b="1" dirty="0" smtClean="0">
                          <a:solidFill>
                            <a:schemeClr val="tx1"/>
                          </a:solidFill>
                          <a:latin typeface="Times New Roman" pitchFamily="18" charset="0"/>
                          <a:cs typeface="Times New Roman" pitchFamily="18" charset="0"/>
                        </a:rPr>
                        <a:t>minimal 10% </a:t>
                      </a:r>
                      <a:r>
                        <a:rPr lang="sv-SE" sz="2400" b="1" dirty="0" smtClean="0">
                          <a:solidFill>
                            <a:schemeClr val="tx1"/>
                          </a:solidFill>
                          <a:latin typeface="Times New Roman" pitchFamily="18" charset="0"/>
                          <a:cs typeface="Times New Roman" pitchFamily="18" charset="0"/>
                        </a:rPr>
                        <a:t>dari</a:t>
                      </a:r>
                      <a:r>
                        <a:rPr lang="id-ID" sz="2400" b="1" dirty="0" smtClean="0">
                          <a:solidFill>
                            <a:schemeClr val="tx1"/>
                          </a:solidFill>
                          <a:latin typeface="Times New Roman" pitchFamily="18" charset="0"/>
                          <a:cs typeface="Times New Roman" pitchFamily="18" charset="0"/>
                        </a:rPr>
                        <a:t> APBD</a:t>
                      </a:r>
                      <a:r>
                        <a:rPr lang="sv-SE" sz="2400" dirty="0" smtClean="0">
                          <a:solidFill>
                            <a:schemeClr val="tx1"/>
                          </a:solidFill>
                          <a:latin typeface="Times New Roman" pitchFamily="18" charset="0"/>
                          <a:cs typeface="Times New Roman" pitchFamily="18" charset="0"/>
                        </a:rPr>
                        <a:t> di</a:t>
                      </a:r>
                      <a:r>
                        <a:rPr lang="id-ID" sz="2400" dirty="0" smtClean="0">
                          <a:solidFill>
                            <a:schemeClr val="tx1"/>
                          </a:solidFill>
                          <a:latin typeface="Times New Roman" pitchFamily="18" charset="0"/>
                          <a:cs typeface="Times New Roman" pitchFamily="18" charset="0"/>
                        </a:rPr>
                        <a:t> luar gaji.</a:t>
                      </a:r>
                      <a:endParaRPr lang="id-ID" sz="2400" dirty="0">
                        <a:solidFill>
                          <a:schemeClr val="tx1"/>
                        </a:solidFill>
                        <a:latin typeface="Times New Roman" pitchFamily="18" charset="0"/>
                        <a:cs typeface="Times New Roman" pitchFamily="18" charset="0"/>
                      </a:endParaRPr>
                    </a:p>
                  </a:txBody>
                  <a:tcPr marL="91432" marR="91432" marT="45725" marB="45725">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solidFill>
                            <a:schemeClr val="bg1"/>
                          </a:solidFill>
                          <a:latin typeface="Times New Roman" pitchFamily="18" charset="0"/>
                          <a:cs typeface="Times New Roman" pitchFamily="18" charset="0"/>
                        </a:rPr>
                        <a:t>Bagi daerah yang telah mene-tapkan lebih dari 10% agar tidak menurunkan jumlah alokasinya dan bagi daerah yang belum mempunyai ke-mampuan agar dilaksanakan secara bertahap.</a:t>
                      </a:r>
                      <a:endParaRPr lang="id-ID" sz="2400" dirty="0">
                        <a:solidFill>
                          <a:schemeClr val="bg1"/>
                        </a:solidFill>
                        <a:latin typeface="Times New Roman" pitchFamily="18" charset="0"/>
                        <a:cs typeface="Times New Roman" pitchFamily="18" charset="0"/>
                      </a:endParaRPr>
                    </a:p>
                  </a:txBody>
                  <a:tcPr marL="91432" marR="91432" marT="45725" marB="45725">
                    <a:solidFill>
                      <a:srgbClr val="99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866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Logo 8 Kementerian"/>
          <p:cNvPicPr>
            <a:picLocks noChangeAspect="1" noChangeArrowheads="1"/>
          </p:cNvPicPr>
          <p:nvPr/>
        </p:nvPicPr>
        <p:blipFill>
          <a:blip r:embed="rId3">
            <a:extLst>
              <a:ext uri="{28A0092B-C50C-407E-A947-70E740481C1C}">
                <a14:useLocalDpi xmlns:a14="http://schemas.microsoft.com/office/drawing/2010/main" val="0"/>
              </a:ext>
            </a:extLst>
          </a:blip>
          <a:srcRect l="24785" r="66492" b="7428"/>
          <a:stretch>
            <a:fillRect/>
          </a:stretch>
        </p:blipFill>
        <p:spPr bwMode="auto">
          <a:xfrm>
            <a:off x="19050" y="-23813"/>
            <a:ext cx="1158875"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250825" y="1785938"/>
          <a:ext cx="8712200" cy="4987925"/>
        </p:xfrm>
        <a:graphic>
          <a:graphicData uri="http://schemas.openxmlformats.org/drawingml/2006/table">
            <a:tbl>
              <a:tblPr firstRow="1" bandRow="1">
                <a:tableStyleId>{5C22544A-7EE6-4342-B048-85BDC9FD1C3A}</a:tableStyleId>
              </a:tblPr>
              <a:tblGrid>
                <a:gridCol w="792018">
                  <a:extLst>
                    <a:ext uri="{9D8B030D-6E8A-4147-A177-3AD203B41FA5}">
                      <a16:colId xmlns:a16="http://schemas.microsoft.com/office/drawing/2014/main" val="20000"/>
                    </a:ext>
                  </a:extLst>
                </a:gridCol>
                <a:gridCol w="3024069">
                  <a:extLst>
                    <a:ext uri="{9D8B030D-6E8A-4147-A177-3AD203B41FA5}">
                      <a16:colId xmlns:a16="http://schemas.microsoft.com/office/drawing/2014/main" val="20001"/>
                    </a:ext>
                  </a:extLst>
                </a:gridCol>
                <a:gridCol w="4896113">
                  <a:extLst>
                    <a:ext uri="{9D8B030D-6E8A-4147-A177-3AD203B41FA5}">
                      <a16:colId xmlns:a16="http://schemas.microsoft.com/office/drawing/2014/main" val="20002"/>
                    </a:ext>
                  </a:extLst>
                </a:gridCol>
              </a:tblGrid>
              <a:tr h="506854">
                <a:tc>
                  <a:txBody>
                    <a:bodyPr/>
                    <a:lstStyle/>
                    <a:p>
                      <a:pPr algn="ctr"/>
                      <a:r>
                        <a:rPr lang="id-ID" sz="2400" dirty="0" smtClean="0">
                          <a:solidFill>
                            <a:schemeClr val="bg1"/>
                          </a:solidFill>
                          <a:latin typeface="Times New Roman" pitchFamily="18" charset="0"/>
                          <a:cs typeface="Times New Roman" pitchFamily="18" charset="0"/>
                        </a:rPr>
                        <a:t>Ayat</a:t>
                      </a:r>
                      <a:endParaRPr lang="id-ID" sz="2400" dirty="0">
                        <a:solidFill>
                          <a:schemeClr val="bg1"/>
                        </a:solidFill>
                        <a:latin typeface="Times New Roman" pitchFamily="18" charset="0"/>
                        <a:cs typeface="Times New Roman" pitchFamily="18" charset="0"/>
                      </a:endParaRPr>
                    </a:p>
                  </a:txBody>
                  <a:tcPr marL="91432" marR="91432" marT="45725" marB="45725">
                    <a:solidFill>
                      <a:schemeClr val="accent6">
                        <a:lumMod val="60000"/>
                        <a:lumOff val="40000"/>
                      </a:schemeClr>
                    </a:solidFill>
                  </a:tcPr>
                </a:tc>
                <a:tc>
                  <a:txBody>
                    <a:bodyPr/>
                    <a:lstStyle/>
                    <a:p>
                      <a:pPr algn="ctr"/>
                      <a:r>
                        <a:rPr lang="id-ID" sz="2400" dirty="0" smtClean="0">
                          <a:solidFill>
                            <a:schemeClr val="tx1"/>
                          </a:solidFill>
                          <a:latin typeface="Times New Roman" pitchFamily="18" charset="0"/>
                          <a:cs typeface="Times New Roman" pitchFamily="18" charset="0"/>
                        </a:rPr>
                        <a:t>Bunyinya</a:t>
                      </a:r>
                      <a:endParaRPr lang="id-ID" sz="2400" dirty="0">
                        <a:solidFill>
                          <a:schemeClr val="tx1"/>
                        </a:solidFill>
                        <a:latin typeface="Times New Roman" pitchFamily="18" charset="0"/>
                        <a:cs typeface="Times New Roman" pitchFamily="18" charset="0"/>
                      </a:endParaRPr>
                    </a:p>
                  </a:txBody>
                  <a:tcPr marL="91432" marR="91432" marT="45725" marB="45725">
                    <a:solidFill>
                      <a:srgbClr val="FFFF00"/>
                    </a:solidFill>
                  </a:tcPr>
                </a:tc>
                <a:tc>
                  <a:txBody>
                    <a:bodyPr/>
                    <a:lstStyle/>
                    <a:p>
                      <a:pPr algn="ctr"/>
                      <a:r>
                        <a:rPr lang="id-ID" sz="2400" dirty="0" smtClean="0">
                          <a:solidFill>
                            <a:schemeClr val="bg1"/>
                          </a:solidFill>
                          <a:latin typeface="Times New Roman" pitchFamily="18" charset="0"/>
                          <a:cs typeface="Times New Roman" pitchFamily="18" charset="0"/>
                        </a:rPr>
                        <a:t>Penjelasan</a:t>
                      </a:r>
                      <a:endParaRPr lang="id-ID" sz="2400" dirty="0">
                        <a:solidFill>
                          <a:schemeClr val="bg1"/>
                        </a:solidFill>
                        <a:latin typeface="Times New Roman" pitchFamily="18" charset="0"/>
                        <a:cs typeface="Times New Roman" pitchFamily="18" charset="0"/>
                      </a:endParaRPr>
                    </a:p>
                  </a:txBody>
                  <a:tcPr marL="91432" marR="91432" marT="45725" marB="45725">
                    <a:solidFill>
                      <a:srgbClr val="990000"/>
                    </a:solidFill>
                  </a:tcPr>
                </a:tc>
                <a:extLst>
                  <a:ext uri="{0D108BD9-81ED-4DB2-BD59-A6C34878D82A}">
                    <a16:rowId xmlns:a16="http://schemas.microsoft.com/office/drawing/2014/main" val="10000"/>
                  </a:ext>
                </a:extLst>
              </a:tr>
              <a:tr h="4481071">
                <a:tc>
                  <a:txBody>
                    <a:bodyPr/>
                    <a:lstStyle/>
                    <a:p>
                      <a:pPr algn="ctr"/>
                      <a:r>
                        <a:rPr lang="id-ID" sz="2400" dirty="0" smtClean="0">
                          <a:solidFill>
                            <a:schemeClr val="bg1"/>
                          </a:solidFill>
                          <a:latin typeface="Times New Roman" pitchFamily="18" charset="0"/>
                          <a:cs typeface="Times New Roman" pitchFamily="18" charset="0"/>
                        </a:rPr>
                        <a:t>3.</a:t>
                      </a:r>
                      <a:endParaRPr lang="id-ID" sz="2400" dirty="0">
                        <a:solidFill>
                          <a:schemeClr val="bg1"/>
                        </a:solidFill>
                        <a:latin typeface="Times New Roman" pitchFamily="18" charset="0"/>
                        <a:cs typeface="Times New Roman" pitchFamily="18" charset="0"/>
                      </a:endParaRPr>
                    </a:p>
                  </a:txBody>
                  <a:tcPr marL="91432" marR="91432" marT="45725" marB="45725"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solidFill>
                            <a:schemeClr val="tx1"/>
                          </a:solidFill>
                          <a:latin typeface="Times New Roman" pitchFamily="18" charset="0"/>
                          <a:cs typeface="Times New Roman" pitchFamily="18" charset="0"/>
                        </a:rPr>
                        <a:t>Besaran anggaran ke-sehatan sebagaimana dimaksud pada ayat (1) dan ayat (2) dipri-oritaskan untuk kepen-tingan pelayanan pu-blik yang besarannya </a:t>
                      </a:r>
                      <a:r>
                        <a:rPr lang="sv-SE" sz="2400" dirty="0" smtClean="0">
                          <a:solidFill>
                            <a:schemeClr val="tx1"/>
                          </a:solidFill>
                          <a:latin typeface="Times New Roman" pitchFamily="18" charset="0"/>
                          <a:cs typeface="Times New Roman" pitchFamily="18" charset="0"/>
                        </a:rPr>
                        <a:t>sekurang-kurangnya 2/3</a:t>
                      </a:r>
                      <a:r>
                        <a:rPr lang="id-ID" sz="2400" dirty="0" smtClean="0">
                          <a:solidFill>
                            <a:schemeClr val="tx1"/>
                          </a:solidFill>
                          <a:latin typeface="Times New Roman" pitchFamily="18" charset="0"/>
                          <a:cs typeface="Times New Roman" pitchFamily="18" charset="0"/>
                        </a:rPr>
                        <a:t> </a:t>
                      </a:r>
                      <a:r>
                        <a:rPr lang="sv-SE" sz="2400" dirty="0" smtClean="0">
                          <a:solidFill>
                            <a:schemeClr val="tx1"/>
                          </a:solidFill>
                          <a:latin typeface="Times New Roman" pitchFamily="18" charset="0"/>
                          <a:cs typeface="Times New Roman" pitchFamily="18" charset="0"/>
                        </a:rPr>
                        <a:t>(dua pertiga) dari anggaran</a:t>
                      </a:r>
                      <a:r>
                        <a:rPr lang="id-ID" sz="2400" dirty="0" smtClean="0">
                          <a:solidFill>
                            <a:schemeClr val="tx1"/>
                          </a:solidFill>
                          <a:latin typeface="Times New Roman" pitchFamily="18" charset="0"/>
                          <a:cs typeface="Times New Roman" pitchFamily="18" charset="0"/>
                        </a:rPr>
                        <a:t> kesehatan dalam APBN </a:t>
                      </a:r>
                      <a:r>
                        <a:rPr lang="es-ES" sz="2400" dirty="0" smtClean="0">
                          <a:solidFill>
                            <a:schemeClr val="tx1"/>
                          </a:solidFill>
                          <a:latin typeface="Times New Roman" pitchFamily="18" charset="0"/>
                          <a:cs typeface="Times New Roman" pitchFamily="18" charset="0"/>
                        </a:rPr>
                        <a:t>dan </a:t>
                      </a:r>
                      <a:r>
                        <a:rPr lang="id-ID" sz="2400" dirty="0" smtClean="0">
                          <a:solidFill>
                            <a:schemeClr val="tx1"/>
                          </a:solidFill>
                          <a:latin typeface="Times New Roman" pitchFamily="18" charset="0"/>
                          <a:cs typeface="Times New Roman" pitchFamily="18" charset="0"/>
                        </a:rPr>
                        <a:t>APBD.</a:t>
                      </a:r>
                      <a:endParaRPr lang="id-ID" sz="2400" dirty="0">
                        <a:solidFill>
                          <a:schemeClr val="tx1"/>
                        </a:solidFill>
                        <a:latin typeface="Times New Roman" pitchFamily="18" charset="0"/>
                        <a:cs typeface="Times New Roman" pitchFamily="18" charset="0"/>
                      </a:endParaRPr>
                    </a:p>
                  </a:txBody>
                  <a:tcPr marL="91432" marR="91432" marT="45725" marB="45725">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solidFill>
                            <a:schemeClr val="bg1"/>
                          </a:solidFill>
                          <a:latin typeface="Times New Roman" pitchFamily="18" charset="0"/>
                          <a:cs typeface="Times New Roman" pitchFamily="18" charset="0"/>
                        </a:rPr>
                        <a:t>“kepentingan pelayanan publik” ada-lah pelayanan kesehatan preventif, promotif, kuratif, dan rehabilitatif yang dibutuhkan masyarakat dalam meningkatkan </a:t>
                      </a:r>
                      <a:r>
                        <a:rPr lang="sv-SE" sz="2400" dirty="0" smtClean="0">
                          <a:solidFill>
                            <a:schemeClr val="bg1"/>
                          </a:solidFill>
                          <a:latin typeface="Times New Roman" pitchFamily="18" charset="0"/>
                          <a:cs typeface="Times New Roman" pitchFamily="18" charset="0"/>
                        </a:rPr>
                        <a:t>derajat kesehatannya. Biaya tersebut dilakukan secara efi</a:t>
                      </a:r>
                      <a:r>
                        <a:rPr lang="id-ID" sz="2400" dirty="0" smtClean="0">
                          <a:solidFill>
                            <a:schemeClr val="bg1"/>
                          </a:solidFill>
                          <a:latin typeface="Times New Roman" pitchFamily="18" charset="0"/>
                          <a:cs typeface="Times New Roman" pitchFamily="18" charset="0"/>
                        </a:rPr>
                        <a:t>-</a:t>
                      </a:r>
                      <a:r>
                        <a:rPr lang="sv-SE" sz="2400" dirty="0" smtClean="0">
                          <a:solidFill>
                            <a:schemeClr val="bg1"/>
                          </a:solidFill>
                          <a:latin typeface="Times New Roman" pitchFamily="18" charset="0"/>
                          <a:cs typeface="Times New Roman" pitchFamily="18" charset="0"/>
                        </a:rPr>
                        <a:t>sien dan</a:t>
                      </a:r>
                      <a:r>
                        <a:rPr lang="id-ID" sz="2400" dirty="0" smtClean="0">
                          <a:solidFill>
                            <a:schemeClr val="bg1"/>
                          </a:solidFill>
                          <a:latin typeface="Times New Roman" pitchFamily="18" charset="0"/>
                          <a:cs typeface="Times New Roman" pitchFamily="18" charset="0"/>
                        </a:rPr>
                        <a:t> </a:t>
                      </a:r>
                      <a:r>
                        <a:rPr lang="es-ES" sz="2400" dirty="0" err="1" smtClean="0">
                          <a:solidFill>
                            <a:schemeClr val="bg1"/>
                          </a:solidFill>
                          <a:latin typeface="Times New Roman" pitchFamily="18" charset="0"/>
                          <a:cs typeface="Times New Roman" pitchFamily="18" charset="0"/>
                        </a:rPr>
                        <a:t>efektif</a:t>
                      </a:r>
                      <a:r>
                        <a:rPr lang="es-ES" sz="2400" dirty="0" smtClean="0">
                          <a:solidFill>
                            <a:schemeClr val="bg1"/>
                          </a:solidFill>
                          <a:latin typeface="Times New Roman" pitchFamily="18" charset="0"/>
                          <a:cs typeface="Times New Roman" pitchFamily="18" charset="0"/>
                        </a:rPr>
                        <a:t> d</a:t>
                      </a:r>
                      <a:r>
                        <a:rPr lang="id-ID" sz="2400" dirty="0" smtClean="0">
                          <a:solidFill>
                            <a:schemeClr val="bg1"/>
                          </a:solidFill>
                          <a:latin typeface="Times New Roman" pitchFamily="18" charset="0"/>
                          <a:cs typeface="Times New Roman" pitchFamily="18" charset="0"/>
                        </a:rPr>
                        <a:t>e</a:t>
                      </a:r>
                      <a:r>
                        <a:rPr lang="es-ES" sz="2400" dirty="0" err="1" smtClean="0">
                          <a:solidFill>
                            <a:schemeClr val="bg1"/>
                          </a:solidFill>
                          <a:latin typeface="Times New Roman" pitchFamily="18" charset="0"/>
                          <a:cs typeface="Times New Roman" pitchFamily="18" charset="0"/>
                        </a:rPr>
                        <a:t>ng</a:t>
                      </a:r>
                      <a:r>
                        <a:rPr lang="id-ID" sz="2400" dirty="0" smtClean="0">
                          <a:solidFill>
                            <a:schemeClr val="bg1"/>
                          </a:solidFill>
                          <a:latin typeface="Times New Roman" pitchFamily="18" charset="0"/>
                          <a:cs typeface="Times New Roman" pitchFamily="18" charset="0"/>
                        </a:rPr>
                        <a:t>an </a:t>
                      </a:r>
                      <a:r>
                        <a:rPr lang="id-ID" sz="2400" u="sng" dirty="0" smtClean="0">
                          <a:solidFill>
                            <a:schemeClr val="bg1"/>
                          </a:solidFill>
                          <a:latin typeface="Times New Roman" pitchFamily="18" charset="0"/>
                          <a:cs typeface="Times New Roman" pitchFamily="18" charset="0"/>
                        </a:rPr>
                        <a:t>mengu</a:t>
                      </a:r>
                      <a:r>
                        <a:rPr lang="es-ES" sz="2400" u="sng" dirty="0" err="1" smtClean="0">
                          <a:solidFill>
                            <a:schemeClr val="bg1"/>
                          </a:solidFill>
                          <a:latin typeface="Times New Roman" pitchFamily="18" charset="0"/>
                          <a:cs typeface="Times New Roman" pitchFamily="18" charset="0"/>
                        </a:rPr>
                        <a:t>tama</a:t>
                      </a:r>
                      <a:r>
                        <a:rPr lang="id-ID" sz="2400" u="sng" dirty="0" smtClean="0">
                          <a:solidFill>
                            <a:schemeClr val="bg1"/>
                          </a:solidFill>
                          <a:latin typeface="Times New Roman" pitchFamily="18" charset="0"/>
                          <a:cs typeface="Times New Roman" pitchFamily="18" charset="0"/>
                        </a:rPr>
                        <a:t>-</a:t>
                      </a:r>
                      <a:r>
                        <a:rPr lang="es-ES" sz="2400" u="sng" dirty="0" smtClean="0">
                          <a:solidFill>
                            <a:schemeClr val="bg1"/>
                          </a:solidFill>
                          <a:latin typeface="Times New Roman" pitchFamily="18" charset="0"/>
                          <a:cs typeface="Times New Roman" pitchFamily="18" charset="0"/>
                        </a:rPr>
                        <a:t>kan </a:t>
                      </a:r>
                      <a:r>
                        <a:rPr lang="es-ES" sz="2400" u="sng" dirty="0" err="1" smtClean="0">
                          <a:solidFill>
                            <a:schemeClr val="bg1"/>
                          </a:solidFill>
                          <a:latin typeface="Times New Roman" pitchFamily="18" charset="0"/>
                          <a:cs typeface="Times New Roman" pitchFamily="18" charset="0"/>
                        </a:rPr>
                        <a:t>pelayanan</a:t>
                      </a:r>
                      <a:r>
                        <a:rPr lang="es-ES" sz="2400" u="sng" dirty="0" smtClean="0">
                          <a:solidFill>
                            <a:schemeClr val="bg1"/>
                          </a:solidFill>
                          <a:latin typeface="Times New Roman" pitchFamily="18" charset="0"/>
                          <a:cs typeface="Times New Roman" pitchFamily="18" charset="0"/>
                        </a:rPr>
                        <a:t> </a:t>
                      </a:r>
                      <a:r>
                        <a:rPr lang="es-ES" sz="2400" u="sng" dirty="0" err="1" smtClean="0">
                          <a:solidFill>
                            <a:schemeClr val="bg1"/>
                          </a:solidFill>
                          <a:latin typeface="Times New Roman" pitchFamily="18" charset="0"/>
                          <a:cs typeface="Times New Roman" pitchFamily="18" charset="0"/>
                        </a:rPr>
                        <a:t>preventif</a:t>
                      </a:r>
                      <a:r>
                        <a:rPr lang="es-ES" sz="2400" u="sng" dirty="0" smtClean="0">
                          <a:solidFill>
                            <a:schemeClr val="bg1"/>
                          </a:solidFill>
                          <a:latin typeface="Times New Roman" pitchFamily="18" charset="0"/>
                          <a:cs typeface="Times New Roman" pitchFamily="18" charset="0"/>
                        </a:rPr>
                        <a:t> dan </a:t>
                      </a:r>
                      <a:r>
                        <a:rPr lang="id-ID" sz="2400" u="sng" dirty="0" smtClean="0">
                          <a:solidFill>
                            <a:schemeClr val="bg1"/>
                          </a:solidFill>
                          <a:latin typeface="Times New Roman" pitchFamily="18" charset="0"/>
                          <a:cs typeface="Times New Roman" pitchFamily="18" charset="0"/>
                        </a:rPr>
                        <a:t>promotif dan besarnya sekurang-kurangnya 2/3 (dua pertiga) dari APBN dan APBD</a:t>
                      </a:r>
                      <a:r>
                        <a:rPr lang="id-ID" sz="2400" dirty="0" smtClean="0">
                          <a:solidFill>
                            <a:schemeClr val="bg1"/>
                          </a:solidFill>
                          <a:latin typeface="Times New Roman" pitchFamily="18" charset="0"/>
                          <a:cs typeface="Times New Roman" pitchFamily="18" charset="0"/>
                        </a:rPr>
                        <a:t>.</a:t>
                      </a:r>
                    </a:p>
                    <a:p>
                      <a:pPr algn="just"/>
                      <a:endParaRPr lang="id-ID" sz="2400" dirty="0">
                        <a:solidFill>
                          <a:schemeClr val="bg1"/>
                        </a:solidFill>
                        <a:latin typeface="Times New Roman" pitchFamily="18" charset="0"/>
                        <a:cs typeface="Times New Roman" pitchFamily="18" charset="0"/>
                      </a:endParaRPr>
                    </a:p>
                  </a:txBody>
                  <a:tcPr marL="91432" marR="91432" marT="45725" marB="45725">
                    <a:solidFill>
                      <a:srgbClr val="990000"/>
                    </a:solidFill>
                  </a:tcPr>
                </a:tc>
                <a:extLst>
                  <a:ext uri="{0D108BD9-81ED-4DB2-BD59-A6C34878D82A}">
                    <a16:rowId xmlns:a16="http://schemas.microsoft.com/office/drawing/2014/main" val="10001"/>
                  </a:ext>
                </a:extLst>
              </a:tr>
            </a:tbl>
          </a:graphicData>
        </a:graphic>
      </p:graphicFrame>
      <p:sp>
        <p:nvSpPr>
          <p:cNvPr id="6" name="Down Arrow Callout 5"/>
          <p:cNvSpPr/>
          <p:nvPr/>
        </p:nvSpPr>
        <p:spPr>
          <a:xfrm>
            <a:off x="1331913" y="0"/>
            <a:ext cx="5811837" cy="1857375"/>
          </a:xfrm>
          <a:prstGeom prst="downArrowCallout">
            <a:avLst>
              <a:gd name="adj1" fmla="val 124090"/>
              <a:gd name="adj2" fmla="val 110264"/>
              <a:gd name="adj3" fmla="val 25000"/>
              <a:gd name="adj4" fmla="val 7251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2800" b="1" dirty="0">
              <a:solidFill>
                <a:prstClr val="black"/>
              </a:solidFill>
              <a:latin typeface="Times New Roman" pitchFamily="18" charset="0"/>
              <a:cs typeface="Times New Roman" pitchFamily="18" charset="0"/>
            </a:endParaRPr>
          </a:p>
          <a:p>
            <a:pPr algn="ctr" fontAlgn="auto">
              <a:spcBef>
                <a:spcPts val="0"/>
              </a:spcBef>
              <a:spcAft>
                <a:spcPts val="0"/>
              </a:spcAft>
              <a:defRPr/>
            </a:pPr>
            <a:r>
              <a:rPr lang="id-ID" sz="2800" b="1" dirty="0">
                <a:solidFill>
                  <a:prstClr val="black"/>
                </a:solidFill>
                <a:latin typeface="Times New Roman" pitchFamily="18" charset="0"/>
                <a:cs typeface="Times New Roman" pitchFamily="18" charset="0"/>
              </a:rPr>
              <a:t>Potensi Anggaran Kesehatan</a:t>
            </a:r>
          </a:p>
          <a:p>
            <a:pPr algn="ctr" fontAlgn="auto">
              <a:spcBef>
                <a:spcPts val="0"/>
              </a:spcBef>
              <a:spcAft>
                <a:spcPts val="0"/>
              </a:spcAft>
              <a:defRPr/>
            </a:pPr>
            <a:r>
              <a:rPr lang="id-ID" sz="2400" dirty="0">
                <a:solidFill>
                  <a:prstClr val="black"/>
                </a:solidFill>
                <a:latin typeface="Times New Roman" pitchFamily="18" charset="0"/>
                <a:cs typeface="Times New Roman" pitchFamily="18" charset="0"/>
              </a:rPr>
              <a:t>sesuai dengan</a:t>
            </a:r>
          </a:p>
          <a:p>
            <a:pPr algn="ctr" fontAlgn="auto">
              <a:spcBef>
                <a:spcPts val="0"/>
              </a:spcBef>
              <a:spcAft>
                <a:spcPts val="0"/>
              </a:spcAft>
              <a:defRPr/>
            </a:pPr>
            <a:r>
              <a:rPr lang="id-ID" sz="2400" b="1" dirty="0">
                <a:solidFill>
                  <a:prstClr val="black"/>
                </a:solidFill>
                <a:latin typeface="Times New Roman" pitchFamily="18" charset="0"/>
                <a:cs typeface="Times New Roman" pitchFamily="18" charset="0"/>
              </a:rPr>
              <a:t>UU No. 36 Tahun 2009 tentang Kesehatan</a:t>
            </a:r>
          </a:p>
          <a:p>
            <a:pPr algn="ctr" fontAlgn="auto">
              <a:spcBef>
                <a:spcPts val="0"/>
              </a:spcBef>
              <a:spcAft>
                <a:spcPts val="0"/>
              </a:spcAft>
              <a:defRPr/>
            </a:pPr>
            <a:r>
              <a:rPr lang="id-ID" sz="2400" b="1" dirty="0">
                <a:solidFill>
                  <a:prstClr val="black"/>
                </a:solidFill>
                <a:latin typeface="Times New Roman" pitchFamily="18" charset="0"/>
                <a:cs typeface="Times New Roman" pitchFamily="18" charset="0"/>
              </a:rPr>
              <a:t>Pasal 171</a:t>
            </a:r>
          </a:p>
        </p:txBody>
      </p:sp>
    </p:spTree>
    <p:extLst>
      <p:ext uri="{BB962C8B-B14F-4D97-AF65-F5344CB8AC3E}">
        <p14:creationId xmlns:p14="http://schemas.microsoft.com/office/powerpoint/2010/main" val="2520205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000" dirty="0"/>
              <a:t>SE MENTERI KESEHATAN RI </a:t>
            </a:r>
            <a:r>
              <a:rPr lang="id-ID" sz="2800" dirty="0"/>
              <a:t/>
            </a:r>
            <a:br>
              <a:rPr lang="id-ID" sz="2800" dirty="0"/>
            </a:br>
            <a:r>
              <a:rPr lang="id-ID" sz="2800" dirty="0"/>
              <a:t>Nomor HK.03.03/Menkes/184/2015</a:t>
            </a:r>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id-ID" dirty="0" smtClean="0"/>
              <a:t>Tentang</a:t>
            </a:r>
          </a:p>
          <a:p>
            <a:pPr marL="0" indent="0" algn="ctr">
              <a:buNone/>
            </a:pPr>
            <a:r>
              <a:rPr lang="id-ID" dirty="0" smtClean="0"/>
              <a:t>PENDANAAN UNTUK UPAYA PELAYANAN KESEHATAN PREVENTIF DI PROVINSI DAN KABUPATEN/KOTA</a:t>
            </a:r>
          </a:p>
          <a:p>
            <a:pPr marL="0" indent="0" algn="ctr">
              <a:buNone/>
            </a:pPr>
            <a:endParaRPr lang="id-ID" dirty="0" smtClean="0"/>
          </a:p>
          <a:p>
            <a:pPr marL="0" indent="0" algn="ctr">
              <a:buNone/>
            </a:pPr>
            <a:endParaRPr lang="id-ID" dirty="0" smtClean="0"/>
          </a:p>
          <a:p>
            <a:pPr marL="0" indent="0" algn="ctr">
              <a:buNone/>
            </a:pPr>
            <a:r>
              <a:rPr lang="id-ID" dirty="0" smtClean="0"/>
              <a:t>Minimal 10% APBD</a:t>
            </a:r>
          </a:p>
          <a:p>
            <a:pPr marL="0" indent="0" algn="ctr">
              <a:buNone/>
            </a:pPr>
            <a:endParaRPr lang="id-ID" dirty="0" smtClean="0"/>
          </a:p>
          <a:p>
            <a:pPr marL="0" indent="0" algn="ctr">
              <a:spcBef>
                <a:spcPts val="0"/>
              </a:spcBef>
              <a:buNone/>
            </a:pPr>
            <a:endParaRPr lang="id-ID" dirty="0" smtClean="0"/>
          </a:p>
          <a:p>
            <a:pPr marL="0" indent="0" algn="ctr">
              <a:spcBef>
                <a:spcPts val="0"/>
              </a:spcBef>
              <a:buNone/>
            </a:pPr>
            <a:endParaRPr lang="id-ID" dirty="0" smtClean="0"/>
          </a:p>
          <a:p>
            <a:pPr marL="0" indent="0" algn="ctr">
              <a:spcBef>
                <a:spcPts val="0"/>
              </a:spcBef>
              <a:buNone/>
            </a:pPr>
            <a:r>
              <a:rPr lang="id-ID" dirty="0" smtClean="0"/>
              <a:t>Untuk peningkatan akses air minum dan sanitasi melalui pemberdayaan masyarakat serta untuk pendanaan pembangunan sanitasi permukiman sesuai kebutuhan</a:t>
            </a:r>
            <a:endParaRPr lang="id-ID" dirty="0"/>
          </a:p>
        </p:txBody>
      </p:sp>
      <p:pic>
        <p:nvPicPr>
          <p:cNvPr id="4" name="Picture 10" descr="Logo 8 Kementerian"/>
          <p:cNvPicPr>
            <a:picLocks noChangeAspect="1" noChangeArrowheads="1"/>
          </p:cNvPicPr>
          <p:nvPr/>
        </p:nvPicPr>
        <p:blipFill>
          <a:blip r:embed="rId3">
            <a:extLst>
              <a:ext uri="{28A0092B-C50C-407E-A947-70E740481C1C}">
                <a14:useLocalDpi xmlns:a14="http://schemas.microsoft.com/office/drawing/2010/main" val="0"/>
              </a:ext>
            </a:extLst>
          </a:blip>
          <a:srcRect l="24785" r="66492" b="7428"/>
          <a:stretch>
            <a:fillRect/>
          </a:stretch>
        </p:blipFill>
        <p:spPr bwMode="auto">
          <a:xfrm>
            <a:off x="-36512" y="-23813"/>
            <a:ext cx="1158875" cy="142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4067944" y="2924944"/>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4067944" y="4293096"/>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7844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3200" b="1" dirty="0" smtClean="0">
                <a:solidFill>
                  <a:schemeClr val="tx1"/>
                </a:solidFill>
              </a:rPr>
              <a:t>DAK Kesehatan (PAM STBM)</a:t>
            </a:r>
            <a:endParaRPr lang="id-ID" sz="3200" b="1" dirty="0">
              <a:solidFill>
                <a:schemeClr val="tx1"/>
              </a:solidFill>
            </a:endParaRPr>
          </a:p>
        </p:txBody>
      </p:sp>
      <p:sp>
        <p:nvSpPr>
          <p:cNvPr id="3" name="Content Placeholder 2"/>
          <p:cNvSpPr>
            <a:spLocks noGrp="1"/>
          </p:cNvSpPr>
          <p:nvPr>
            <p:ph sz="quarter" idx="1"/>
          </p:nvPr>
        </p:nvSpPr>
        <p:spPr/>
        <p:txBody>
          <a:bodyPr>
            <a:normAutofit fontScale="70000" lnSpcReduction="20000"/>
          </a:bodyPr>
          <a:lstStyle/>
          <a:p>
            <a:r>
              <a:rPr lang="id-ID" b="1" i="1" dirty="0" smtClean="0"/>
              <a:t>Tahun 2015  (TP) :</a:t>
            </a:r>
            <a:r>
              <a:rPr lang="id-ID" dirty="0" smtClean="0"/>
              <a:t> </a:t>
            </a:r>
          </a:p>
          <a:p>
            <a:pPr marL="0" indent="0">
              <a:buNone/>
            </a:pPr>
            <a:r>
              <a:rPr lang="id-ID" dirty="0" smtClean="0"/>
              <a:t>   - 111 Kabupaten </a:t>
            </a:r>
            <a:r>
              <a:rPr lang="id-ID" dirty="0" smtClean="0">
                <a:sym typeface="Wingdings" pitchFamily="2" charset="2"/>
              </a:rPr>
              <a:t> 117 desa</a:t>
            </a:r>
            <a:endParaRPr lang="id-ID" dirty="0" smtClean="0"/>
          </a:p>
          <a:p>
            <a:pPr marL="0" indent="0">
              <a:buNone/>
            </a:pPr>
            <a:r>
              <a:rPr lang="id-ID" dirty="0" smtClean="0"/>
              <a:t>   - 28 Provinsi</a:t>
            </a:r>
          </a:p>
          <a:p>
            <a:pPr marL="0" indent="0">
              <a:buNone/>
            </a:pPr>
            <a:r>
              <a:rPr lang="id-ID" dirty="0"/>
              <a:t> </a:t>
            </a:r>
            <a:r>
              <a:rPr lang="id-ID" dirty="0" smtClean="0"/>
              <a:t>  - Rp. 89.857.120.000,-</a:t>
            </a:r>
          </a:p>
          <a:p>
            <a:endParaRPr lang="id-ID" dirty="0" smtClean="0"/>
          </a:p>
          <a:p>
            <a:r>
              <a:rPr lang="id-ID" b="1" i="1" dirty="0" smtClean="0"/>
              <a:t>Tahun 2016 (DAK):</a:t>
            </a:r>
          </a:p>
          <a:p>
            <a:pPr marL="0" indent="0">
              <a:buNone/>
            </a:pPr>
            <a:r>
              <a:rPr lang="id-ID" dirty="0" smtClean="0"/>
              <a:t>    - 32  Kabupaten </a:t>
            </a:r>
            <a:r>
              <a:rPr lang="id-ID" dirty="0" smtClean="0">
                <a:sym typeface="Wingdings" pitchFamily="2" charset="2"/>
              </a:rPr>
              <a:t> Banyak dana tidak terserap atau diserap oleh </a:t>
            </a:r>
          </a:p>
          <a:p>
            <a:pPr marL="0" indent="0">
              <a:buNone/>
            </a:pPr>
            <a:r>
              <a:rPr lang="id-ID" dirty="0">
                <a:sym typeface="Wingdings" pitchFamily="2" charset="2"/>
              </a:rPr>
              <a:t> </a:t>
            </a:r>
            <a:r>
              <a:rPr lang="id-ID" dirty="0" smtClean="0">
                <a:sym typeface="Wingdings" pitchFamily="2" charset="2"/>
              </a:rPr>
              <a:t>                                  bidang lain</a:t>
            </a:r>
            <a:endParaRPr lang="id-ID" dirty="0" smtClean="0"/>
          </a:p>
          <a:p>
            <a:pPr marL="0" indent="0">
              <a:buNone/>
            </a:pPr>
            <a:r>
              <a:rPr lang="id-ID" dirty="0"/>
              <a:t> </a:t>
            </a:r>
            <a:r>
              <a:rPr lang="id-ID" dirty="0" smtClean="0"/>
              <a:t>   - 20  Provinsi</a:t>
            </a:r>
          </a:p>
          <a:p>
            <a:endParaRPr lang="id-ID" dirty="0" smtClean="0"/>
          </a:p>
          <a:p>
            <a:r>
              <a:rPr lang="id-ID" b="1" i="1" dirty="0" smtClean="0"/>
              <a:t>Tahun 2017 : ??? </a:t>
            </a:r>
          </a:p>
          <a:p>
            <a:pPr marL="0" indent="0">
              <a:buNone/>
            </a:pPr>
            <a:r>
              <a:rPr lang="id-ID" dirty="0" smtClean="0">
                <a:sym typeface="Wingdings" pitchFamily="2" charset="2"/>
              </a:rPr>
              <a:t>     Dinkes (Sie Kesling) harus koordinasi dengan Bidang    </a:t>
            </a:r>
          </a:p>
          <a:p>
            <a:pPr marL="0" indent="0">
              <a:buNone/>
            </a:pPr>
            <a:r>
              <a:rPr lang="id-ID" dirty="0">
                <a:sym typeface="Wingdings" pitchFamily="2" charset="2"/>
              </a:rPr>
              <a:t> </a:t>
            </a:r>
            <a:r>
              <a:rPr lang="id-ID" dirty="0" smtClean="0">
                <a:sym typeface="Wingdings" pitchFamily="2" charset="2"/>
              </a:rPr>
              <a:t>        Perencanaan, untuk mengusulkan pendanaan kegiatan.</a:t>
            </a:r>
            <a:endParaRPr lang="id-ID" dirty="0"/>
          </a:p>
        </p:txBody>
      </p:sp>
      <p:pic>
        <p:nvPicPr>
          <p:cNvPr id="4" name="Picture 5" descr="Logo 8 Kementerian"/>
          <p:cNvPicPr>
            <a:picLocks noChangeAspect="1" noChangeArrowheads="1"/>
          </p:cNvPicPr>
          <p:nvPr/>
        </p:nvPicPr>
        <p:blipFill>
          <a:blip r:embed="rId3">
            <a:extLst>
              <a:ext uri="{28A0092B-C50C-407E-A947-70E740481C1C}">
                <a14:useLocalDpi xmlns:a14="http://schemas.microsoft.com/office/drawing/2010/main" val="0"/>
              </a:ext>
            </a:extLst>
          </a:blip>
          <a:srcRect l="24785" r="66492" b="7428"/>
          <a:stretch>
            <a:fillRect/>
          </a:stretch>
        </p:blipFill>
        <p:spPr bwMode="auto">
          <a:xfrm>
            <a:off x="76200" y="78581"/>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91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28600"/>
            <a:ext cx="8153400" cy="990600"/>
          </a:xfrm>
        </p:spPr>
        <p:txBody>
          <a:bodyPr>
            <a:noAutofit/>
          </a:bodyPr>
          <a:lstStyle/>
          <a:p>
            <a:pPr algn="ctr"/>
            <a:r>
              <a:rPr lang="id-ID" sz="2800" b="1" dirty="0" smtClean="0">
                <a:solidFill>
                  <a:schemeClr val="tx1"/>
                </a:solidFill>
              </a:rPr>
              <a:t>PENGELOLAAN DATA EHRA SEBAGAI ALAT ADVOKASI PENINGKATAN PENDANAAN SANITASI</a:t>
            </a:r>
            <a:endParaRPr lang="id-ID" sz="2800" b="1" dirty="0">
              <a:solidFill>
                <a:schemeClr val="tx1"/>
              </a:solidFill>
            </a:endParaRPr>
          </a:p>
        </p:txBody>
      </p:sp>
      <p:sp>
        <p:nvSpPr>
          <p:cNvPr id="3" name="Content Placeholder 2"/>
          <p:cNvSpPr>
            <a:spLocks noGrp="1"/>
          </p:cNvSpPr>
          <p:nvPr>
            <p:ph sz="quarter" idx="1"/>
          </p:nvPr>
        </p:nvSpPr>
        <p:spPr>
          <a:xfrm>
            <a:off x="612648" y="1885528"/>
            <a:ext cx="8153400" cy="4495800"/>
          </a:xfrm>
        </p:spPr>
        <p:txBody>
          <a:bodyPr/>
          <a:lstStyle/>
          <a:p>
            <a:r>
              <a:rPr lang="id-ID" dirty="0" smtClean="0"/>
              <a:t>Hasil akhir studi EHRA adalah Indeks Risiko Sanitasi</a:t>
            </a:r>
          </a:p>
          <a:p>
            <a:r>
              <a:rPr lang="id-ID" dirty="0" smtClean="0"/>
              <a:t>Dari IRS dapat diketahui penyebab risiko sanitasi, apakah karena; air bersih, air limbah, sampah, drainase, HBS.</a:t>
            </a:r>
          </a:p>
          <a:p>
            <a:r>
              <a:rPr lang="id-ID" dirty="0" smtClean="0"/>
              <a:t>Dari studi EHRA diperoleh data penyakit diare</a:t>
            </a:r>
          </a:p>
          <a:p>
            <a:endParaRPr lang="id-ID" dirty="0"/>
          </a:p>
        </p:txBody>
      </p:sp>
      <p:pic>
        <p:nvPicPr>
          <p:cNvPr id="4" name="Picture 5" descr="Logo 8 Kementerian"/>
          <p:cNvPicPr>
            <a:picLocks noChangeAspect="1" noChangeArrowheads="1"/>
          </p:cNvPicPr>
          <p:nvPr/>
        </p:nvPicPr>
        <p:blipFill>
          <a:blip r:embed="rId3">
            <a:extLst>
              <a:ext uri="{28A0092B-C50C-407E-A947-70E740481C1C}">
                <a14:useLocalDpi xmlns:a14="http://schemas.microsoft.com/office/drawing/2010/main" val="0"/>
              </a:ext>
            </a:extLst>
          </a:blip>
          <a:srcRect l="24785" r="66492" b="7428"/>
          <a:stretch>
            <a:fillRect/>
          </a:stretch>
        </p:blipFill>
        <p:spPr bwMode="auto">
          <a:xfrm>
            <a:off x="76200" y="78581"/>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0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867146" y="260648"/>
            <a:ext cx="8961438" cy="661988"/>
          </a:xfrm>
        </p:spPr>
        <p:txBody>
          <a:bodyPr rtlCol="0">
            <a:noAutofit/>
          </a:bodyPr>
          <a:lstStyle/>
          <a:p>
            <a:pPr marL="577850" indent="-412750" eaLnBrk="1" fontAlgn="auto" hangingPunct="1">
              <a:spcAft>
                <a:spcPts val="0"/>
              </a:spcAft>
              <a:buClr>
                <a:schemeClr val="tx2"/>
              </a:buClr>
              <a:buFont typeface="Wingdings" pitchFamily="2" charset="2"/>
              <a:buChar char="Ø"/>
              <a:defRPr/>
            </a:pPr>
            <a:r>
              <a:rPr lang="id-ID" sz="2600" b="1" dirty="0" smtClean="0">
                <a:latin typeface="Gill Sans MT" pitchFamily="34" charset="0"/>
              </a:rPr>
              <a:t>Hasil akhir studi EHRA d</a:t>
            </a:r>
            <a:r>
              <a:rPr lang="en-US" sz="2600" b="1" dirty="0" err="1" smtClean="0">
                <a:latin typeface="Gill Sans MT" pitchFamily="34" charset="0"/>
              </a:rPr>
              <a:t>alam</a:t>
            </a:r>
            <a:r>
              <a:rPr lang="en-US" sz="2600" b="1" dirty="0" smtClean="0">
                <a:latin typeface="Gill Sans MT" pitchFamily="34" charset="0"/>
              </a:rPr>
              <a:t> </a:t>
            </a:r>
            <a:r>
              <a:rPr lang="en-US" sz="2600" b="1" dirty="0" err="1" smtClean="0">
                <a:latin typeface="Gill Sans MT" pitchFamily="34" charset="0"/>
              </a:rPr>
              <a:t>Bentuk</a:t>
            </a:r>
            <a:r>
              <a:rPr lang="en-US" sz="2600" b="1" dirty="0" smtClean="0">
                <a:latin typeface="Gill Sans MT" pitchFamily="34" charset="0"/>
              </a:rPr>
              <a:t> </a:t>
            </a:r>
            <a:r>
              <a:rPr lang="en-US" sz="2600" b="1" dirty="0" err="1" smtClean="0">
                <a:latin typeface="Gill Sans MT" pitchFamily="34" charset="0"/>
              </a:rPr>
              <a:t>Grafik</a:t>
            </a:r>
            <a:r>
              <a:rPr lang="en-US" sz="2600" b="1" dirty="0" smtClean="0">
                <a:latin typeface="Gill Sans MT" pitchFamily="34" charset="0"/>
              </a:rPr>
              <a:t> IRS</a:t>
            </a:r>
            <a:endParaRPr lang="en-US" sz="2400" dirty="0" smtClean="0">
              <a:latin typeface="Gill Sans MT" pitchFamily="34" charset="0"/>
            </a:endParaRPr>
          </a:p>
          <a:p>
            <a:pPr marL="977900" lvl="1" indent="-228600" eaLnBrk="1" fontAlgn="auto" hangingPunct="1">
              <a:spcAft>
                <a:spcPts val="0"/>
              </a:spcAft>
              <a:buClr>
                <a:schemeClr val="accent3"/>
              </a:buClr>
              <a:buFont typeface="Wingdings" pitchFamily="2" charset="2"/>
              <a:buChar char="§"/>
              <a:defRPr/>
            </a:pPr>
            <a:endParaRPr lang="en-US" sz="2200" dirty="0" smtClean="0">
              <a:latin typeface="Myriad Pro" pitchFamily="34" charset="0"/>
              <a:ea typeface="Tahoma" pitchFamily="34" charset="0"/>
              <a:cs typeface="Tahoma"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49189420"/>
              </p:ext>
            </p:extLst>
          </p:nvPr>
        </p:nvGraphicFramePr>
        <p:xfrm>
          <a:off x="342900" y="1556792"/>
          <a:ext cx="8458200" cy="5105399"/>
        </p:xfrm>
        <a:graphic>
          <a:graphicData uri="http://schemas.openxmlformats.org/drawingml/2006/chart">
            <c:chart xmlns:c="http://schemas.openxmlformats.org/drawingml/2006/chart" xmlns:r="http://schemas.openxmlformats.org/officeDocument/2006/relationships" r:id="rId3"/>
          </a:graphicData>
        </a:graphic>
      </p:graphicFrame>
      <p:sp>
        <p:nvSpPr>
          <p:cNvPr id="39944" name="TextBox 10"/>
          <p:cNvSpPr txBox="1">
            <a:spLocks noChangeArrowheads="1"/>
          </p:cNvSpPr>
          <p:nvPr/>
        </p:nvSpPr>
        <p:spPr bwMode="auto">
          <a:xfrm>
            <a:off x="1004888" y="6505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id-ID" sz="1400" b="1" dirty="0" smtClean="0">
                <a:latin typeface="Arial Narrow" pitchFamily="34" charset="0"/>
              </a:rPr>
              <a:t>Desa...</a:t>
            </a:r>
            <a:endParaRPr lang="en-US" sz="1400" b="1" dirty="0">
              <a:latin typeface="Arial Narrow" pitchFamily="34" charset="0"/>
            </a:endParaRPr>
          </a:p>
        </p:txBody>
      </p:sp>
      <p:sp>
        <p:nvSpPr>
          <p:cNvPr id="39945" name="TextBox 11"/>
          <p:cNvSpPr txBox="1">
            <a:spLocks noChangeArrowheads="1"/>
          </p:cNvSpPr>
          <p:nvPr/>
        </p:nvSpPr>
        <p:spPr bwMode="auto">
          <a:xfrm>
            <a:off x="2027238" y="6505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id-ID" sz="1400" b="1" dirty="0" smtClean="0">
                <a:latin typeface="Arial Narrow" pitchFamily="34" charset="0"/>
              </a:rPr>
              <a:t>Desa....</a:t>
            </a:r>
            <a:endParaRPr lang="en-US" sz="1400" b="1" dirty="0">
              <a:latin typeface="Arial Narrow" pitchFamily="34" charset="0"/>
            </a:endParaRPr>
          </a:p>
        </p:txBody>
      </p:sp>
      <p:sp>
        <p:nvSpPr>
          <p:cNvPr id="39946" name="TextBox 12"/>
          <p:cNvSpPr txBox="1">
            <a:spLocks noChangeArrowheads="1"/>
          </p:cNvSpPr>
          <p:nvPr/>
        </p:nvSpPr>
        <p:spPr bwMode="auto">
          <a:xfrm>
            <a:off x="3048000" y="6505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id-ID" sz="1400" b="1" dirty="0" smtClean="0">
                <a:latin typeface="Arial Narrow" pitchFamily="34" charset="0"/>
              </a:rPr>
              <a:t>Desa....</a:t>
            </a:r>
            <a:endParaRPr lang="en-US" sz="1400" b="1" dirty="0">
              <a:latin typeface="Arial Narrow" pitchFamily="34" charset="0"/>
            </a:endParaRPr>
          </a:p>
        </p:txBody>
      </p:sp>
      <p:sp>
        <p:nvSpPr>
          <p:cNvPr id="39947" name="TextBox 13"/>
          <p:cNvSpPr txBox="1">
            <a:spLocks noChangeArrowheads="1"/>
          </p:cNvSpPr>
          <p:nvPr/>
        </p:nvSpPr>
        <p:spPr bwMode="auto">
          <a:xfrm>
            <a:off x="4084638" y="6505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id-ID" sz="1400" b="1" dirty="0" smtClean="0">
                <a:latin typeface="Arial Narrow" pitchFamily="34" charset="0"/>
              </a:rPr>
              <a:t>Desa...</a:t>
            </a:r>
            <a:endParaRPr lang="en-US" sz="1400" b="1" dirty="0">
              <a:latin typeface="Arial Narrow" pitchFamily="34" charset="0"/>
            </a:endParaRPr>
          </a:p>
        </p:txBody>
      </p:sp>
      <p:sp>
        <p:nvSpPr>
          <p:cNvPr id="39948" name="TextBox 14"/>
          <p:cNvSpPr txBox="1">
            <a:spLocks noChangeArrowheads="1"/>
          </p:cNvSpPr>
          <p:nvPr/>
        </p:nvSpPr>
        <p:spPr bwMode="auto">
          <a:xfrm>
            <a:off x="5073650" y="650540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id-ID" sz="1400" b="1" dirty="0" smtClean="0">
                <a:latin typeface="Arial Narrow" pitchFamily="34" charset="0"/>
              </a:rPr>
              <a:t>Desa....</a:t>
            </a:r>
            <a:endParaRPr lang="en-US" sz="1400" b="1" dirty="0">
              <a:latin typeface="Arial Narrow" pitchFamily="34" charset="0"/>
            </a:endParaRPr>
          </a:p>
        </p:txBody>
      </p:sp>
      <p:pic>
        <p:nvPicPr>
          <p:cNvPr id="14" name="Picture 5" descr="Logo 8 Kementerian"/>
          <p:cNvPicPr>
            <a:picLocks noChangeAspect="1" noChangeArrowheads="1"/>
          </p:cNvPicPr>
          <p:nvPr/>
        </p:nvPicPr>
        <p:blipFill>
          <a:blip r:embed="rId4">
            <a:extLst>
              <a:ext uri="{28A0092B-C50C-407E-A947-70E740481C1C}">
                <a14:useLocalDpi xmlns:a14="http://schemas.microsoft.com/office/drawing/2010/main" val="0"/>
              </a:ext>
            </a:extLst>
          </a:blip>
          <a:srcRect l="24785" r="66492" b="7428"/>
          <a:stretch>
            <a:fillRect/>
          </a:stretch>
        </p:blipFill>
        <p:spPr bwMode="auto">
          <a:xfrm>
            <a:off x="76200" y="78581"/>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372200" y="5373216"/>
            <a:ext cx="2232248" cy="12861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MENENTUKAN PRIORITAS DAN STRATEGI SANITASI</a:t>
            </a:r>
            <a:endParaRPr lang="id-ID" dirty="0"/>
          </a:p>
        </p:txBody>
      </p:sp>
    </p:spTree>
    <p:extLst>
      <p:ext uri="{BB962C8B-B14F-4D97-AF65-F5344CB8AC3E}">
        <p14:creationId xmlns:p14="http://schemas.microsoft.com/office/powerpoint/2010/main" val="3671093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3"/>
          <p:cNvPicPr>
            <a:picLocks noChangeAspect="1" noChangeArrowheads="1"/>
          </p:cNvPicPr>
          <p:nvPr/>
        </p:nvPicPr>
        <p:blipFill>
          <a:blip r:embed="rId3">
            <a:extLst>
              <a:ext uri="{28A0092B-C50C-407E-A947-70E740481C1C}">
                <a14:useLocalDpi xmlns:a14="http://schemas.microsoft.com/office/drawing/2010/main" val="0"/>
              </a:ext>
            </a:extLst>
          </a:blip>
          <a:srcRect r="22383"/>
          <a:stretch>
            <a:fillRect/>
          </a:stretch>
        </p:blipFill>
        <p:spPr bwMode="auto">
          <a:xfrm>
            <a:off x="4876800" y="920750"/>
            <a:ext cx="4267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2"/>
          <p:cNvSpPr>
            <a:spLocks noGrp="1"/>
          </p:cNvSpPr>
          <p:nvPr>
            <p:ph type="title"/>
          </p:nvPr>
        </p:nvSpPr>
        <p:spPr>
          <a:xfrm>
            <a:off x="1295400" y="332656"/>
            <a:ext cx="6858000" cy="685800"/>
          </a:xfrm>
          <a:solidFill>
            <a:srgbClr val="FFFF00"/>
          </a:solidFill>
          <a:ln>
            <a:solidFill>
              <a:schemeClr val="tx2"/>
            </a:solidFill>
            <a:miter lim="800000"/>
            <a:headEnd/>
            <a:tailEnd/>
          </a:ln>
        </p:spPr>
        <p:txBody>
          <a:bodyPr/>
          <a:lstStyle/>
          <a:p>
            <a:pPr eaLnBrk="1" hangingPunct="1"/>
            <a:r>
              <a:rPr lang="en-US" sz="3200" b="1" dirty="0" smtClean="0">
                <a:solidFill>
                  <a:srgbClr val="4646C2"/>
                </a:solidFill>
                <a:latin typeface="Gill Sans MT" pitchFamily="34" charset="0"/>
              </a:rPr>
              <a:t>EHRA </a:t>
            </a:r>
            <a:r>
              <a:rPr lang="en-US" sz="3200" b="1" dirty="0" err="1" smtClean="0">
                <a:solidFill>
                  <a:srgbClr val="4646C2"/>
                </a:solidFill>
                <a:latin typeface="Gill Sans MT" pitchFamily="34" charset="0"/>
              </a:rPr>
              <a:t>Bagian</a:t>
            </a:r>
            <a:r>
              <a:rPr lang="en-US" sz="3200" b="1" dirty="0" smtClean="0">
                <a:solidFill>
                  <a:srgbClr val="4646C2"/>
                </a:solidFill>
                <a:latin typeface="Gill Sans MT" pitchFamily="34" charset="0"/>
              </a:rPr>
              <a:t> </a:t>
            </a:r>
            <a:r>
              <a:rPr lang="en-US" sz="3200" b="1" dirty="0" err="1" smtClean="0">
                <a:solidFill>
                  <a:srgbClr val="4646C2"/>
                </a:solidFill>
                <a:latin typeface="Gill Sans MT" pitchFamily="34" charset="0"/>
              </a:rPr>
              <a:t>dari</a:t>
            </a:r>
            <a:r>
              <a:rPr lang="en-US" sz="3200" b="1" dirty="0" smtClean="0">
                <a:solidFill>
                  <a:srgbClr val="4646C2"/>
                </a:solidFill>
                <a:latin typeface="Gill Sans MT" pitchFamily="34" charset="0"/>
              </a:rPr>
              <a:t> </a:t>
            </a:r>
            <a:r>
              <a:rPr lang="en-US" sz="3200" b="1" dirty="0" err="1" smtClean="0">
                <a:solidFill>
                  <a:srgbClr val="4646C2"/>
                </a:solidFill>
                <a:latin typeface="Gill Sans MT" pitchFamily="34" charset="0"/>
              </a:rPr>
              <a:t>Substansi</a:t>
            </a:r>
            <a:r>
              <a:rPr lang="id-ID" sz="3200" b="1" dirty="0" smtClean="0">
                <a:solidFill>
                  <a:srgbClr val="4646C2"/>
                </a:solidFill>
                <a:latin typeface="Gill Sans MT" pitchFamily="34" charset="0"/>
              </a:rPr>
              <a:t> SSK.</a:t>
            </a:r>
            <a:r>
              <a:rPr lang="en-US" sz="3200" b="1" dirty="0" smtClean="0">
                <a:solidFill>
                  <a:srgbClr val="4646C2"/>
                </a:solidFill>
                <a:latin typeface="Gill Sans MT" pitchFamily="34" charset="0"/>
              </a:rPr>
              <a:t> </a:t>
            </a:r>
          </a:p>
        </p:txBody>
      </p:sp>
      <p:sp>
        <p:nvSpPr>
          <p:cNvPr id="55300" name="Content Placeholder 3"/>
          <p:cNvSpPr>
            <a:spLocks noGrp="1"/>
          </p:cNvSpPr>
          <p:nvPr>
            <p:ph sz="quarter" idx="1"/>
          </p:nvPr>
        </p:nvSpPr>
        <p:spPr>
          <a:xfrm>
            <a:off x="228600" y="1295400"/>
            <a:ext cx="4648200" cy="2438400"/>
          </a:xfrm>
        </p:spPr>
        <p:txBody>
          <a:bodyPr/>
          <a:lstStyle/>
          <a:p>
            <a:pPr marL="398463" indent="-398463" eaLnBrk="1" hangingPunct="1">
              <a:spcBef>
                <a:spcPts val="600"/>
              </a:spcBef>
              <a:buFont typeface="Wingdings" pitchFamily="2" charset="2"/>
              <a:buChar char="þ"/>
            </a:pPr>
            <a:r>
              <a:rPr lang="en-US" sz="3000" b="1" smtClean="0">
                <a:solidFill>
                  <a:srgbClr val="FF0000"/>
                </a:solidFill>
                <a:latin typeface="Gill Sans MT" pitchFamily="34" charset="0"/>
              </a:rPr>
              <a:t>Aspek Akses terhadap Sarana Sanitasi dan Perilaku Higiene dan Sanitasi</a:t>
            </a:r>
          </a:p>
          <a:p>
            <a:pPr marL="398463" indent="-398463" eaLnBrk="1" hangingPunct="1">
              <a:spcBef>
                <a:spcPct val="0"/>
              </a:spcBef>
              <a:buFontTx/>
              <a:buNone/>
            </a:pPr>
            <a:r>
              <a:rPr lang="en-US" sz="3000" b="1" i="1" smtClean="0">
                <a:solidFill>
                  <a:srgbClr val="FF0000"/>
                </a:solidFill>
                <a:latin typeface="Gill Sans MT" pitchFamily="34" charset="0"/>
              </a:rPr>
              <a:t>(</a:t>
            </a:r>
            <a:r>
              <a:rPr lang="en-US" sz="3000" b="1" i="1" smtClean="0">
                <a:solidFill>
                  <a:srgbClr val="000099"/>
                </a:solidFill>
                <a:latin typeface="Gill Sans MT" pitchFamily="34" charset="0"/>
              </a:rPr>
              <a:t>Bab </a:t>
            </a:r>
            <a:r>
              <a:rPr lang="id-ID" sz="3000" b="1" i="1" smtClean="0">
                <a:solidFill>
                  <a:srgbClr val="000099"/>
                </a:solidFill>
                <a:latin typeface="Gill Sans MT" pitchFamily="34" charset="0"/>
              </a:rPr>
              <a:t>2 SSK-Pemutakhiran</a:t>
            </a:r>
            <a:r>
              <a:rPr lang="en-US" sz="3000" b="1" i="1" smtClean="0">
                <a:solidFill>
                  <a:srgbClr val="FF0000"/>
                </a:solidFill>
                <a:latin typeface="Gill Sans MT" pitchFamily="34" charset="0"/>
              </a:rPr>
              <a:t>)</a:t>
            </a:r>
          </a:p>
          <a:p>
            <a:pPr marL="398463" indent="-398463" eaLnBrk="1" hangingPunct="1">
              <a:spcBef>
                <a:spcPct val="0"/>
              </a:spcBef>
              <a:buFontTx/>
              <a:buNone/>
            </a:pPr>
            <a:endParaRPr lang="en-US" smtClean="0"/>
          </a:p>
        </p:txBody>
      </p:sp>
      <p:sp>
        <p:nvSpPr>
          <p:cNvPr id="5" name="Content Placeholder 3"/>
          <p:cNvSpPr txBox="1">
            <a:spLocks/>
          </p:cNvSpPr>
          <p:nvPr/>
        </p:nvSpPr>
        <p:spPr bwMode="auto">
          <a:xfrm>
            <a:off x="304800" y="3581400"/>
            <a:ext cx="4953000" cy="1447800"/>
          </a:xfrm>
          <a:prstGeom prst="rect">
            <a:avLst/>
          </a:prstGeom>
          <a:noFill/>
          <a:ln w="9525">
            <a:noFill/>
            <a:miter lim="800000"/>
            <a:headEnd/>
            <a:tailEnd/>
          </a:ln>
        </p:spPr>
        <p:txBody>
          <a:bodyPr/>
          <a:lstStyle/>
          <a:p>
            <a:pPr marL="398463" indent="-398463" eaLnBrk="1" hangingPunct="1">
              <a:buFontTx/>
              <a:buChar char="•"/>
              <a:defRPr/>
            </a:pPr>
            <a:r>
              <a:rPr lang="en-US" sz="3000" kern="0" dirty="0" err="1">
                <a:latin typeface="Gill Sans MT" pitchFamily="34" charset="0"/>
                <a:ea typeface="MS PGothic" pitchFamily="34" charset="-128"/>
              </a:rPr>
              <a:t>Salah</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satu</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komponen</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utama</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indikator</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penentuan</a:t>
            </a:r>
            <a:r>
              <a:rPr lang="en-US" sz="3000" kern="0" dirty="0">
                <a:latin typeface="Gill Sans MT" pitchFamily="34" charset="0"/>
                <a:ea typeface="MS PGothic" pitchFamily="34" charset="-128"/>
              </a:rPr>
              <a:t> area </a:t>
            </a:r>
            <a:r>
              <a:rPr lang="en-US" sz="3000" kern="0" dirty="0" err="1">
                <a:latin typeface="Gill Sans MT" pitchFamily="34" charset="0"/>
                <a:ea typeface="MS PGothic" pitchFamily="34" charset="-128"/>
              </a:rPr>
              <a:t>berisiko</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sanitasi</a:t>
            </a:r>
            <a:r>
              <a:rPr lang="en-US" sz="3000" kern="0" dirty="0">
                <a:latin typeface="Gill Sans MT" pitchFamily="34" charset="0"/>
                <a:ea typeface="MS PGothic" pitchFamily="34" charset="-128"/>
              </a:rPr>
              <a:t>.</a:t>
            </a:r>
          </a:p>
          <a:p>
            <a:pPr marL="398463" indent="-398463" eaLnBrk="1" hangingPunct="1">
              <a:defRPr/>
            </a:pPr>
            <a:endParaRPr lang="en-US" sz="3200" kern="0" dirty="0">
              <a:latin typeface="+mn-lt"/>
              <a:ea typeface="MS PGothic" pitchFamily="34" charset="-128"/>
            </a:endParaRPr>
          </a:p>
        </p:txBody>
      </p:sp>
      <p:sp>
        <p:nvSpPr>
          <p:cNvPr id="6" name="Content Placeholder 3"/>
          <p:cNvSpPr txBox="1">
            <a:spLocks/>
          </p:cNvSpPr>
          <p:nvPr/>
        </p:nvSpPr>
        <p:spPr bwMode="auto">
          <a:xfrm>
            <a:off x="304800" y="5029200"/>
            <a:ext cx="5334000" cy="1447800"/>
          </a:xfrm>
          <a:prstGeom prst="rect">
            <a:avLst/>
          </a:prstGeom>
          <a:noFill/>
          <a:ln w="9525">
            <a:noFill/>
            <a:miter lim="800000"/>
            <a:headEnd/>
            <a:tailEnd/>
          </a:ln>
        </p:spPr>
        <p:txBody>
          <a:bodyPr/>
          <a:lstStyle/>
          <a:p>
            <a:pPr marL="398463" indent="-398463" eaLnBrk="1" hangingPunct="1">
              <a:buFontTx/>
              <a:buChar char="•"/>
              <a:defRPr/>
            </a:pPr>
            <a:r>
              <a:rPr lang="en-US" sz="3000" kern="0" dirty="0" err="1">
                <a:latin typeface="Gill Sans MT" pitchFamily="34" charset="0"/>
                <a:ea typeface="MS PGothic" pitchFamily="34" charset="-128"/>
              </a:rPr>
              <a:t>Indikator</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permasalahan</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utama</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dalam</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sektor</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sanitasi</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secara</a:t>
            </a:r>
            <a:r>
              <a:rPr lang="en-US" sz="3000" kern="0" dirty="0">
                <a:latin typeface="Gill Sans MT" pitchFamily="34" charset="0"/>
                <a:ea typeface="MS PGothic" pitchFamily="34" charset="-128"/>
              </a:rPr>
              <a:t> </a:t>
            </a:r>
            <a:r>
              <a:rPr lang="en-US" sz="3000" kern="0" dirty="0" err="1">
                <a:latin typeface="Gill Sans MT" pitchFamily="34" charset="0"/>
                <a:ea typeface="MS PGothic" pitchFamily="34" charset="-128"/>
              </a:rPr>
              <a:t>keseluruhan</a:t>
            </a:r>
            <a:r>
              <a:rPr lang="en-US" sz="3000" kern="0" dirty="0">
                <a:latin typeface="Gill Sans MT" pitchFamily="34" charset="0"/>
                <a:ea typeface="MS PGothic" pitchFamily="34" charset="-128"/>
              </a:rPr>
              <a:t>. </a:t>
            </a:r>
          </a:p>
          <a:p>
            <a:pPr marL="398463" indent="-398463" eaLnBrk="1" hangingPunct="1">
              <a:defRPr/>
            </a:pPr>
            <a:endParaRPr lang="en-US" sz="3200" kern="0" dirty="0">
              <a:latin typeface="+mn-lt"/>
              <a:ea typeface="MS PGothic" pitchFamily="34" charset="-128"/>
            </a:endParaRPr>
          </a:p>
        </p:txBody>
      </p:sp>
      <p:pic>
        <p:nvPicPr>
          <p:cNvPr id="8" name="Picture 5" descr="Logo 8 Kementerian"/>
          <p:cNvPicPr>
            <a:picLocks noChangeAspect="1" noChangeArrowheads="1"/>
          </p:cNvPicPr>
          <p:nvPr/>
        </p:nvPicPr>
        <p:blipFill>
          <a:blip r:embed="rId4">
            <a:extLst>
              <a:ext uri="{28A0092B-C50C-407E-A947-70E740481C1C}">
                <a14:useLocalDpi xmlns:a14="http://schemas.microsoft.com/office/drawing/2010/main" val="0"/>
              </a:ext>
            </a:extLst>
          </a:blip>
          <a:srcRect l="24785" r="66492" b="7428"/>
          <a:stretch>
            <a:fillRect/>
          </a:stretch>
        </p:blipFill>
        <p:spPr bwMode="auto">
          <a:xfrm>
            <a:off x="76200" y="78581"/>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481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7" dur="500"/>
                                        <p:tgtEl>
                                          <p:spTgt spid="55300">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animEffect transition="in" filter="blinds(horizontal)">
                                      <p:cBhvr>
                                        <p:cTn id="11" dur="500"/>
                                        <p:tgtEl>
                                          <p:spTgt spid="5530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id-ID" altLang="en-US" smtClean="0"/>
              <a:t>KEBIJAKAN GLOBAL</a:t>
            </a:r>
            <a:endParaRPr lang="en-US" altLang="en-US" smtClean="0"/>
          </a:p>
        </p:txBody>
      </p:sp>
      <p:sp>
        <p:nvSpPr>
          <p:cNvPr id="3" name="Text Placeholder 2"/>
          <p:cNvSpPr>
            <a:spLocks noGrp="1"/>
          </p:cNvSpPr>
          <p:nvPr>
            <p:ph type="body" idx="1"/>
          </p:nvPr>
        </p:nvSpPr>
        <p:spPr/>
        <p:txBody>
          <a:bodyPr/>
          <a:lstStyle/>
          <a:p>
            <a:pPr eaLnBrk="1" hangingPunct="1">
              <a:buFont typeface="Arial" charset="0"/>
              <a:buNone/>
              <a:defRPr/>
            </a:pPr>
            <a:r>
              <a:rPr lang="id-ID" sz="6600" b="1" dirty="0"/>
              <a:t>MDGS  KE SDGS</a:t>
            </a:r>
            <a:endParaRPr lang="en-US" sz="6600" b="1" dirty="0"/>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DACAA724-418D-4860-BB21-2FDD46264CDC}" type="slidenum">
              <a:rPr lang="id-ID" altLang="en-US" sz="900">
                <a:solidFill>
                  <a:srgbClr val="898989"/>
                </a:solidFill>
              </a:rPr>
              <a:pPr>
                <a:lnSpc>
                  <a:spcPct val="100000"/>
                </a:lnSpc>
                <a:spcBef>
                  <a:spcPct val="0"/>
                </a:spcBef>
                <a:buFontTx/>
                <a:buNone/>
              </a:pPr>
              <a:t>2</a:t>
            </a:fld>
            <a:endParaRPr lang="id-ID" altLang="en-US" sz="900">
              <a:solidFill>
                <a:srgbClr val="898989"/>
              </a:solidFill>
            </a:endParaRPr>
          </a:p>
        </p:txBody>
      </p:sp>
    </p:spTree>
    <p:extLst>
      <p:ext uri="{BB962C8B-B14F-4D97-AF65-F5344CB8AC3E}">
        <p14:creationId xmlns:p14="http://schemas.microsoft.com/office/powerpoint/2010/main" val="137116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id-ID" b="1" dirty="0" smtClean="0">
                <a:solidFill>
                  <a:srgbClr val="FFFF00"/>
                </a:solidFill>
              </a:rPr>
              <a:t> KESIMPULAN</a:t>
            </a:r>
            <a:endParaRPr lang="id-ID" b="1" dirty="0">
              <a:solidFill>
                <a:srgbClr val="FFFF00"/>
              </a:solidFill>
            </a:endParaRPr>
          </a:p>
        </p:txBody>
      </p:sp>
      <p:sp>
        <p:nvSpPr>
          <p:cNvPr id="3" name="Content Placeholder 2"/>
          <p:cNvSpPr>
            <a:spLocks noGrp="1"/>
          </p:cNvSpPr>
          <p:nvPr>
            <p:ph sz="quarter" idx="1"/>
          </p:nvPr>
        </p:nvSpPr>
        <p:spPr>
          <a:xfrm>
            <a:off x="612648" y="2173560"/>
            <a:ext cx="8153400" cy="4495800"/>
          </a:xfrm>
        </p:spPr>
        <p:txBody>
          <a:bodyPr/>
          <a:lstStyle/>
          <a:p>
            <a:pPr marL="0" indent="0" algn="ctr">
              <a:buNone/>
            </a:pPr>
            <a:r>
              <a:rPr lang="id-ID" b="1" dirty="0" smtClean="0"/>
              <a:t>BILA KABUPATEN/KOTA TIDAK MELAKSANAKAN STUDI EHRA DENGAN BAIK DAN BENAR </a:t>
            </a:r>
          </a:p>
          <a:p>
            <a:pPr marL="0" indent="0" algn="ctr">
              <a:buNone/>
            </a:pPr>
            <a:r>
              <a:rPr lang="id-ID" b="1" dirty="0" smtClean="0"/>
              <a:t>BERARTI </a:t>
            </a:r>
          </a:p>
          <a:p>
            <a:pPr marL="0" indent="0" algn="ctr">
              <a:buNone/>
            </a:pPr>
            <a:r>
              <a:rPr lang="id-ID" b="1" dirty="0" smtClean="0"/>
              <a:t>KUALITAS DOKUMEN PPSP LEMAH</a:t>
            </a:r>
            <a:endParaRPr lang="id-ID" b="1" dirty="0"/>
          </a:p>
        </p:txBody>
      </p:sp>
      <p:pic>
        <p:nvPicPr>
          <p:cNvPr id="4" name="Picture 5" descr="Logo 8 Kementerian"/>
          <p:cNvPicPr>
            <a:picLocks noChangeAspect="1" noChangeArrowheads="1"/>
          </p:cNvPicPr>
          <p:nvPr/>
        </p:nvPicPr>
        <p:blipFill>
          <a:blip r:embed="rId2">
            <a:extLst>
              <a:ext uri="{28A0092B-C50C-407E-A947-70E740481C1C}">
                <a14:useLocalDpi xmlns:a14="http://schemas.microsoft.com/office/drawing/2010/main" val="0"/>
              </a:ext>
            </a:extLst>
          </a:blip>
          <a:srcRect l="24785" r="66492" b="7428"/>
          <a:stretch>
            <a:fillRect/>
          </a:stretch>
        </p:blipFill>
        <p:spPr bwMode="auto">
          <a:xfrm>
            <a:off x="76200" y="188640"/>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36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42456"/>
            <a:ext cx="8153400" cy="990600"/>
          </a:xfrm>
        </p:spPr>
        <p:txBody>
          <a:bodyPr/>
          <a:lstStyle/>
          <a:p>
            <a:pPr algn="ctr"/>
            <a:r>
              <a:rPr lang="id-ID" b="1" dirty="0" smtClean="0"/>
              <a:t>TERIMA KASIH</a:t>
            </a:r>
            <a:endParaRPr lang="id-ID" b="1" dirty="0"/>
          </a:p>
        </p:txBody>
      </p:sp>
      <p:pic>
        <p:nvPicPr>
          <p:cNvPr id="4" name="Picture 5" descr="Logo 8 Kementerian"/>
          <p:cNvPicPr>
            <a:picLocks noChangeAspect="1" noChangeArrowheads="1"/>
          </p:cNvPicPr>
          <p:nvPr/>
        </p:nvPicPr>
        <p:blipFill>
          <a:blip r:embed="rId2">
            <a:extLst>
              <a:ext uri="{28A0092B-C50C-407E-A947-70E740481C1C}">
                <a14:useLocalDpi xmlns:a14="http://schemas.microsoft.com/office/drawing/2010/main" val="0"/>
              </a:ext>
            </a:extLst>
          </a:blip>
          <a:srcRect l="24785" r="66492" b="7428"/>
          <a:stretch>
            <a:fillRect/>
          </a:stretch>
        </p:blipFill>
        <p:spPr bwMode="auto">
          <a:xfrm>
            <a:off x="76200" y="188640"/>
            <a:ext cx="8524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61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3"/>
          <p:cNvPicPr>
            <a:picLocks noChangeAspect="1"/>
          </p:cNvPicPr>
          <p:nvPr/>
        </p:nvPicPr>
        <p:blipFill>
          <a:blip r:embed="rId2">
            <a:extLst>
              <a:ext uri="{28A0092B-C50C-407E-A947-70E740481C1C}">
                <a14:useLocalDpi xmlns:a14="http://schemas.microsoft.com/office/drawing/2010/main" val="0"/>
              </a:ext>
            </a:extLst>
          </a:blip>
          <a:srcRect l="14291" t="33783" r="49753" b="13463"/>
          <a:stretch>
            <a:fillRect/>
          </a:stretch>
        </p:blipFill>
        <p:spPr bwMode="auto">
          <a:xfrm>
            <a:off x="126206" y="1951435"/>
            <a:ext cx="3415904" cy="266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3670698" y="2346723"/>
            <a:ext cx="944165" cy="2268140"/>
          </a:xfrm>
          <a:prstGeom prst="rightArrow">
            <a:avLst/>
          </a:prstGeom>
          <a:solidFill>
            <a:srgbClr val="43C34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sp>
        <p:nvSpPr>
          <p:cNvPr id="7" name="Rectangle 6"/>
          <p:cNvSpPr/>
          <p:nvPr/>
        </p:nvSpPr>
        <p:spPr>
          <a:xfrm>
            <a:off x="152401" y="3894535"/>
            <a:ext cx="1060847" cy="79533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sp>
        <p:nvSpPr>
          <p:cNvPr id="8" name="Rectangle 7"/>
          <p:cNvSpPr/>
          <p:nvPr/>
        </p:nvSpPr>
        <p:spPr>
          <a:xfrm>
            <a:off x="1327548" y="3894535"/>
            <a:ext cx="1059656" cy="79057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sp>
        <p:nvSpPr>
          <p:cNvPr id="9" name="Rectangle 8"/>
          <p:cNvSpPr/>
          <p:nvPr/>
        </p:nvSpPr>
        <p:spPr>
          <a:xfrm>
            <a:off x="2508648" y="3894535"/>
            <a:ext cx="1059656" cy="79057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sp>
        <p:nvSpPr>
          <p:cNvPr id="10" name="Rectangle 9"/>
          <p:cNvSpPr/>
          <p:nvPr/>
        </p:nvSpPr>
        <p:spPr>
          <a:xfrm>
            <a:off x="1327547" y="2057400"/>
            <a:ext cx="1060847" cy="79057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pic>
        <p:nvPicPr>
          <p:cNvPr id="18" name="Content Placeholder 5"/>
          <p:cNvPicPr>
            <a:picLocks noChangeAspect="1"/>
          </p:cNvPicPr>
          <p:nvPr/>
        </p:nvPicPr>
        <p:blipFill>
          <a:blip r:embed="rId3" cstate="print">
            <a:extLst>
              <a:ext uri="{28A0092B-C50C-407E-A947-70E740481C1C}">
                <a14:useLocalDpi xmlns:a14="http://schemas.microsoft.com/office/drawing/2010/main" val="0"/>
              </a:ext>
            </a:extLst>
          </a:blip>
          <a:srcRect l="9737" t="46042" r="45445" b="23970"/>
          <a:stretch>
            <a:fillRect/>
          </a:stretch>
        </p:blipFill>
        <p:spPr bwMode="auto">
          <a:xfrm>
            <a:off x="4867275" y="4669631"/>
            <a:ext cx="3362325" cy="122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608910" y="4154091"/>
            <a:ext cx="4446984" cy="465613"/>
          </a:xfrm>
          <a:prstGeom prst="rect">
            <a:avLst/>
          </a:prstGeom>
        </p:spPr>
        <p:style>
          <a:lnRef idx="1">
            <a:schemeClr val="accent1"/>
          </a:lnRef>
          <a:fillRef idx="2">
            <a:schemeClr val="accent1"/>
          </a:fillRef>
          <a:effectRef idx="1">
            <a:schemeClr val="accent1"/>
          </a:effectRef>
          <a:fontRef idx="minor">
            <a:schemeClr val="dk1"/>
          </a:fontRef>
        </p:style>
        <p:txBody>
          <a:bodyPr lIns="72491" tIns="36245" rIns="72491" bIns="36245">
            <a:spAutoFit/>
          </a:bodyPr>
          <a:lstStyle/>
          <a:p>
            <a:pPr algn="ctr" eaLnBrk="1" hangingPunct="1">
              <a:defRPr/>
            </a:pPr>
            <a:r>
              <a:rPr lang="id-ID" sz="1275" b="1" dirty="0"/>
              <a:t>PENEKANAN SDGs:</a:t>
            </a:r>
          </a:p>
          <a:p>
            <a:pPr algn="ctr" eaLnBrk="1" hangingPunct="1">
              <a:defRPr/>
            </a:pPr>
            <a:r>
              <a:rPr lang="id-ID" sz="1275" b="1" i="1" dirty="0"/>
              <a:t>5P : PEOPLE, PLANET, PEACE, PROSPERITY AND PARTNERSHIP</a:t>
            </a:r>
          </a:p>
        </p:txBody>
      </p:sp>
      <p:sp>
        <p:nvSpPr>
          <p:cNvPr id="29" name="Title 28"/>
          <p:cNvSpPr>
            <a:spLocks noGrp="1"/>
          </p:cNvSpPr>
          <p:nvPr>
            <p:ph type="title"/>
          </p:nvPr>
        </p:nvSpPr>
        <p:spPr>
          <a:xfrm>
            <a:off x="185738" y="865585"/>
            <a:ext cx="8229600" cy="475059"/>
          </a:xfrm>
        </p:spPr>
        <p:txBody>
          <a:bodyPr vert="horz" tIns="34289" bIns="34289" anchor="ctr">
            <a:noAutofit/>
          </a:bodyPr>
          <a:lstStyle/>
          <a:p>
            <a:pPr eaLnBrk="1" hangingPunct="1">
              <a:defRPr/>
            </a:pPr>
            <a:r>
              <a:rPr lang="id-ID" sz="4125" b="1" dirty="0">
                <a:latin typeface="+mn-lt"/>
              </a:rPr>
              <a:t>KELANJUTAN MDGs</a:t>
            </a:r>
          </a:p>
        </p:txBody>
      </p:sp>
      <p:sp>
        <p:nvSpPr>
          <p:cNvPr id="12299" name="Slide Number Placeholder 2"/>
          <p:cNvSpPr>
            <a:spLocks noGrp="1"/>
          </p:cNvSpPr>
          <p:nvPr>
            <p:ph type="sldNum" sz="quarter" idx="12"/>
          </p:nvPr>
        </p:nvSpPr>
        <p:spPr bwMode="auto">
          <a:xfrm>
            <a:off x="6553200" y="5785248"/>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79" tIns="34289" rIns="68579"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68AD4EBC-200A-4DB7-89FD-A5FA63224AAD}" type="slidenum">
              <a:rPr lang="id-ID" altLang="en-US" sz="900">
                <a:solidFill>
                  <a:srgbClr val="898989"/>
                </a:solidFill>
              </a:rPr>
              <a:pPr>
                <a:lnSpc>
                  <a:spcPct val="100000"/>
                </a:lnSpc>
                <a:spcBef>
                  <a:spcPct val="0"/>
                </a:spcBef>
                <a:buFontTx/>
                <a:buNone/>
              </a:pPr>
              <a:t>3</a:t>
            </a:fld>
            <a:endParaRPr lang="id-ID" altLang="en-US" sz="900">
              <a:solidFill>
                <a:srgbClr val="898989"/>
              </a:solidFill>
            </a:endParaRPr>
          </a:p>
        </p:txBody>
      </p:sp>
      <p:pic>
        <p:nvPicPr>
          <p:cNvPr id="24" name="Picture 23" descr="photo (2).JPG"/>
          <p:cNvPicPr>
            <a:picLocks noChangeAspect="1"/>
          </p:cNvPicPr>
          <p:nvPr/>
        </p:nvPicPr>
        <p:blipFill>
          <a:blip r:embed="rId4">
            <a:extLst>
              <a:ext uri="{28A0092B-C50C-407E-A947-70E740481C1C}">
                <a14:useLocalDpi xmlns:a14="http://schemas.microsoft.com/office/drawing/2010/main" val="0"/>
              </a:ext>
            </a:extLst>
          </a:blip>
          <a:srcRect t="12296"/>
          <a:stretch>
            <a:fillRect/>
          </a:stretch>
        </p:blipFill>
        <p:spPr bwMode="auto">
          <a:xfrm>
            <a:off x="4608910" y="2072878"/>
            <a:ext cx="4387453" cy="205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11"/>
          <p:cNvPicPr>
            <a:picLocks noChangeAspect="1"/>
          </p:cNvPicPr>
          <p:nvPr/>
        </p:nvPicPr>
        <p:blipFill>
          <a:blip r:embed="rId5" cstate="print">
            <a:grayscl/>
            <a:extLst>
              <a:ext uri="{28A0092B-C50C-407E-A947-70E740481C1C}">
                <a14:useLocalDpi xmlns:a14="http://schemas.microsoft.com/office/drawing/2010/main" val="0"/>
              </a:ext>
            </a:extLst>
          </a:blip>
          <a:srcRect l="44460" t="29625" r="44705" b="30318"/>
          <a:stretch>
            <a:fillRect/>
          </a:stretch>
        </p:blipFill>
        <p:spPr bwMode="auto">
          <a:xfrm>
            <a:off x="4158854" y="4614863"/>
            <a:ext cx="686990" cy="130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0" name="Picture 2" descr="http://www.clker.com/cliparts/d/9/b/3/1206570064468089910johnny_automatic_Accommodations_4.svg.med.png"/>
          <p:cNvPicPr>
            <a:picLocks noChangeAspect="1" noChangeArrowheads="1"/>
          </p:cNvPicPr>
          <p:nvPr/>
        </p:nvPicPr>
        <p:blipFill>
          <a:blip r:embed="rId6">
            <a:extLst>
              <a:ext uri="{28A0092B-C50C-407E-A947-70E740481C1C}">
                <a14:useLocalDpi xmlns:a14="http://schemas.microsoft.com/office/drawing/2010/main" val="0"/>
              </a:ext>
            </a:extLst>
          </a:blip>
          <a:srcRect l="25200" t="5040" r="24400" b="9280"/>
          <a:stretch>
            <a:fillRect/>
          </a:stretch>
        </p:blipFill>
        <p:spPr bwMode="auto">
          <a:xfrm>
            <a:off x="8264129" y="4614863"/>
            <a:ext cx="791765" cy="129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Box 3"/>
          <p:cNvSpPr txBox="1">
            <a:spLocks noChangeArrowheads="1"/>
          </p:cNvSpPr>
          <p:nvPr/>
        </p:nvSpPr>
        <p:spPr bwMode="auto">
          <a:xfrm>
            <a:off x="147638" y="1522810"/>
            <a:ext cx="973335" cy="51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75" b="1">
                <a:latin typeface="Arial" panose="020B0604020202020204" pitchFamily="34" charset="0"/>
              </a:rPr>
              <a:t>2000</a:t>
            </a:r>
          </a:p>
        </p:txBody>
      </p:sp>
      <p:sp>
        <p:nvSpPr>
          <p:cNvPr id="12304" name="TextBox 21"/>
          <p:cNvSpPr txBox="1">
            <a:spLocks noChangeArrowheads="1"/>
          </p:cNvSpPr>
          <p:nvPr/>
        </p:nvSpPr>
        <p:spPr bwMode="auto">
          <a:xfrm>
            <a:off x="3661173" y="1525063"/>
            <a:ext cx="973335" cy="5193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75" b="1">
                <a:latin typeface="Arial" panose="020B0604020202020204" pitchFamily="34" charset="0"/>
              </a:rPr>
              <a:t>2015</a:t>
            </a:r>
          </a:p>
        </p:txBody>
      </p:sp>
      <p:sp>
        <p:nvSpPr>
          <p:cNvPr id="12305" name="TextBox 22"/>
          <p:cNvSpPr txBox="1">
            <a:spLocks noChangeArrowheads="1"/>
          </p:cNvSpPr>
          <p:nvPr/>
        </p:nvSpPr>
        <p:spPr bwMode="auto">
          <a:xfrm>
            <a:off x="8220076" y="1506141"/>
            <a:ext cx="973335" cy="51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75" b="1">
                <a:latin typeface="Arial" panose="020B0604020202020204" pitchFamily="34" charset="0"/>
              </a:rPr>
              <a:t>2030</a:t>
            </a:r>
          </a:p>
        </p:txBody>
      </p:sp>
      <p:cxnSp>
        <p:nvCxnSpPr>
          <p:cNvPr id="12" name="Straight Arrow Connector 11"/>
          <p:cNvCxnSpPr>
            <a:stCxn id="12303" idx="3"/>
            <a:endCxn id="12304" idx="1"/>
          </p:cNvCxnSpPr>
          <p:nvPr/>
        </p:nvCxnSpPr>
        <p:spPr>
          <a:xfrm>
            <a:off x="1126331" y="1782367"/>
            <a:ext cx="2534841" cy="238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2305" idx="1"/>
          </p:cNvCxnSpPr>
          <p:nvPr/>
        </p:nvCxnSpPr>
        <p:spPr>
          <a:xfrm>
            <a:off x="4572000" y="1762126"/>
            <a:ext cx="3648075" cy="357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26207" y="4768454"/>
            <a:ext cx="3727847" cy="1143000"/>
          </a:xfrm>
          <a:prstGeom prst="rect">
            <a:avLst/>
          </a:prstGeom>
          <a:solidFill>
            <a:schemeClr val="accent6">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lIns="72491" tIns="36245" rIns="72491" bIns="36245"/>
          <a:lstStyle/>
          <a:p>
            <a:pPr marL="67959" lvl="1">
              <a:lnSpc>
                <a:spcPct val="120000"/>
              </a:lnSpc>
              <a:defRPr/>
            </a:pPr>
            <a:r>
              <a:rPr lang="en-US" sz="1200" b="1" dirty="0">
                <a:solidFill>
                  <a:schemeClr val="tx1"/>
                </a:solidFill>
              </a:rPr>
              <a:t>DAMPAK POSITIF MDGs BAGI SEKTOR KESEHATAN:</a:t>
            </a:r>
          </a:p>
          <a:p>
            <a:pPr marL="286940" lvl="1" indent="-218981">
              <a:lnSpc>
                <a:spcPct val="120000"/>
              </a:lnSpc>
              <a:buFont typeface="+mj-lt"/>
              <a:buAutoNum type="alphaLcPeriod"/>
              <a:defRPr/>
            </a:pPr>
            <a:r>
              <a:rPr lang="en-US" sz="1125" b="1" dirty="0" err="1">
                <a:solidFill>
                  <a:schemeClr val="tx1"/>
                </a:solidFill>
              </a:rPr>
              <a:t>Meningkatnya</a:t>
            </a:r>
            <a:r>
              <a:rPr lang="en-US" sz="1125" b="1" dirty="0">
                <a:solidFill>
                  <a:schemeClr val="tx1"/>
                </a:solidFill>
              </a:rPr>
              <a:t> </a:t>
            </a:r>
            <a:r>
              <a:rPr lang="en-US" sz="1125" b="1" u="sng" dirty="0" err="1">
                <a:solidFill>
                  <a:schemeClr val="tx1"/>
                </a:solidFill>
              </a:rPr>
              <a:t>kesadaran</a:t>
            </a:r>
            <a:r>
              <a:rPr lang="en-US" sz="1125" b="1" u="sng" dirty="0">
                <a:solidFill>
                  <a:schemeClr val="tx1"/>
                </a:solidFill>
              </a:rPr>
              <a:t> </a:t>
            </a:r>
            <a:r>
              <a:rPr lang="en-US" sz="1125" b="1" u="sng" dirty="0" err="1">
                <a:solidFill>
                  <a:schemeClr val="tx1"/>
                </a:solidFill>
              </a:rPr>
              <a:t>isu</a:t>
            </a:r>
            <a:r>
              <a:rPr lang="en-US" sz="1125" b="1" u="sng" dirty="0">
                <a:solidFill>
                  <a:schemeClr val="tx1"/>
                </a:solidFill>
              </a:rPr>
              <a:t> </a:t>
            </a:r>
            <a:r>
              <a:rPr lang="en-US" sz="1125" b="1" dirty="0" err="1">
                <a:solidFill>
                  <a:schemeClr val="tx1"/>
                </a:solidFill>
              </a:rPr>
              <a:t>kesehatan</a:t>
            </a:r>
            <a:endParaRPr lang="en-US" sz="1125" b="1" dirty="0">
              <a:solidFill>
                <a:schemeClr val="tx1"/>
              </a:solidFill>
            </a:endParaRPr>
          </a:p>
          <a:p>
            <a:pPr marL="286940" lvl="1" indent="-218981">
              <a:lnSpc>
                <a:spcPct val="120000"/>
              </a:lnSpc>
              <a:buFont typeface="+mj-lt"/>
              <a:buAutoNum type="alphaLcPeriod"/>
              <a:defRPr/>
            </a:pPr>
            <a:r>
              <a:rPr lang="en-US" sz="1125" b="1" dirty="0" err="1">
                <a:solidFill>
                  <a:schemeClr val="tx1"/>
                </a:solidFill>
              </a:rPr>
              <a:t>Meningkatnya</a:t>
            </a:r>
            <a:r>
              <a:rPr lang="en-US" sz="1125" b="1" dirty="0">
                <a:solidFill>
                  <a:schemeClr val="tx1"/>
                </a:solidFill>
              </a:rPr>
              <a:t> </a:t>
            </a:r>
            <a:r>
              <a:rPr lang="en-US" sz="1125" b="1" dirty="0" err="1">
                <a:solidFill>
                  <a:schemeClr val="tx1"/>
                </a:solidFill>
              </a:rPr>
              <a:t>alokasi</a:t>
            </a:r>
            <a:r>
              <a:rPr lang="en-US" sz="1125" b="1" dirty="0">
                <a:solidFill>
                  <a:schemeClr val="tx1"/>
                </a:solidFill>
              </a:rPr>
              <a:t> </a:t>
            </a:r>
            <a:r>
              <a:rPr lang="en-US" sz="1125" b="1" dirty="0" err="1">
                <a:solidFill>
                  <a:schemeClr val="tx1"/>
                </a:solidFill>
              </a:rPr>
              <a:t>anggaran</a:t>
            </a:r>
            <a:r>
              <a:rPr lang="en-US" sz="1125" b="1" dirty="0">
                <a:solidFill>
                  <a:schemeClr val="tx1"/>
                </a:solidFill>
              </a:rPr>
              <a:t> </a:t>
            </a:r>
            <a:r>
              <a:rPr lang="en-US" sz="1125" b="1" dirty="0" err="1">
                <a:solidFill>
                  <a:schemeClr val="tx1"/>
                </a:solidFill>
              </a:rPr>
              <a:t>kesehatan</a:t>
            </a:r>
            <a:endParaRPr lang="en-US" sz="1125" b="1" dirty="0">
              <a:solidFill>
                <a:schemeClr val="tx1"/>
              </a:solidFill>
            </a:endParaRPr>
          </a:p>
          <a:p>
            <a:pPr marL="286940" lvl="1" indent="-218981">
              <a:lnSpc>
                <a:spcPct val="120000"/>
              </a:lnSpc>
              <a:buFont typeface="+mj-lt"/>
              <a:buAutoNum type="alphaLcPeriod"/>
              <a:defRPr/>
            </a:pPr>
            <a:r>
              <a:rPr lang="en-US" sz="1125" b="1" dirty="0" err="1">
                <a:solidFill>
                  <a:schemeClr val="tx1"/>
                </a:solidFill>
              </a:rPr>
              <a:t>Menyatunya</a:t>
            </a:r>
            <a:r>
              <a:rPr lang="en-US" sz="1125" b="1" dirty="0">
                <a:solidFill>
                  <a:schemeClr val="tx1"/>
                </a:solidFill>
              </a:rPr>
              <a:t> </a:t>
            </a:r>
            <a:r>
              <a:rPr lang="en-US" sz="1125" b="1" dirty="0" err="1">
                <a:solidFill>
                  <a:schemeClr val="tx1"/>
                </a:solidFill>
              </a:rPr>
              <a:t>arah</a:t>
            </a:r>
            <a:r>
              <a:rPr lang="en-US" sz="1125" b="1" dirty="0">
                <a:solidFill>
                  <a:schemeClr val="tx1"/>
                </a:solidFill>
              </a:rPr>
              <a:t> </a:t>
            </a:r>
            <a:r>
              <a:rPr lang="en-US" sz="1125" b="1" dirty="0" err="1">
                <a:solidFill>
                  <a:schemeClr val="tx1"/>
                </a:solidFill>
              </a:rPr>
              <a:t>pembangunan</a:t>
            </a:r>
            <a:r>
              <a:rPr lang="en-US" sz="1125" b="1" dirty="0">
                <a:solidFill>
                  <a:schemeClr val="tx1"/>
                </a:solidFill>
              </a:rPr>
              <a:t> </a:t>
            </a:r>
            <a:r>
              <a:rPr lang="en-US" sz="1125" b="1" dirty="0" err="1">
                <a:solidFill>
                  <a:schemeClr val="tx1"/>
                </a:solidFill>
              </a:rPr>
              <a:t>kesehatan</a:t>
            </a:r>
            <a:endParaRPr lang="en-US" sz="1125" b="1" dirty="0">
              <a:solidFill>
                <a:schemeClr val="tx1"/>
              </a:solidFill>
            </a:endParaRPr>
          </a:p>
          <a:p>
            <a:pPr marL="286940" lvl="1" indent="-218981">
              <a:lnSpc>
                <a:spcPct val="120000"/>
              </a:lnSpc>
              <a:buFont typeface="+mj-lt"/>
              <a:buAutoNum type="alphaLcPeriod"/>
              <a:defRPr/>
            </a:pPr>
            <a:r>
              <a:rPr lang="id-ID" sz="1125" b="1" u="sng" dirty="0">
                <a:solidFill>
                  <a:schemeClr val="tx1"/>
                </a:solidFill>
              </a:rPr>
              <a:t>Integrasi monitoring dan evaluasi untuk isu-isu prioritas</a:t>
            </a:r>
            <a:endParaRPr lang="en-US" sz="1125" b="1" u="sng" dirty="0">
              <a:solidFill>
                <a:schemeClr val="tx1"/>
              </a:solidFill>
            </a:endParaRPr>
          </a:p>
        </p:txBody>
      </p:sp>
      <p:graphicFrame>
        <p:nvGraphicFramePr>
          <p:cNvPr id="28" name="Table 27"/>
          <p:cNvGraphicFramePr>
            <a:graphicFrameLocks noGrp="1"/>
          </p:cNvGraphicFramePr>
          <p:nvPr/>
        </p:nvGraphicFramePr>
        <p:xfrm>
          <a:off x="4608910" y="2420541"/>
          <a:ext cx="4446984" cy="1595982"/>
        </p:xfrm>
        <a:graphic>
          <a:graphicData uri="http://schemas.openxmlformats.org/drawingml/2006/table">
            <a:tbl>
              <a:tblPr firstRow="1" bandRow="1">
                <a:tableStyleId>{FABFCF23-3B69-468F-B69F-88F6DE6A72F2}</a:tableStyleId>
              </a:tblPr>
              <a:tblGrid>
                <a:gridCol w="1428302">
                  <a:extLst>
                    <a:ext uri="{9D8B030D-6E8A-4147-A177-3AD203B41FA5}">
                      <a16:colId xmlns:a16="http://schemas.microsoft.com/office/drawing/2014/main" val="20000"/>
                    </a:ext>
                  </a:extLst>
                </a:gridCol>
                <a:gridCol w="850904">
                  <a:extLst>
                    <a:ext uri="{9D8B030D-6E8A-4147-A177-3AD203B41FA5}">
                      <a16:colId xmlns:a16="http://schemas.microsoft.com/office/drawing/2014/main" val="20001"/>
                    </a:ext>
                  </a:extLst>
                </a:gridCol>
                <a:gridCol w="1033240">
                  <a:extLst>
                    <a:ext uri="{9D8B030D-6E8A-4147-A177-3AD203B41FA5}">
                      <a16:colId xmlns:a16="http://schemas.microsoft.com/office/drawing/2014/main" val="20002"/>
                    </a:ext>
                  </a:extLst>
                </a:gridCol>
                <a:gridCol w="1134538">
                  <a:extLst>
                    <a:ext uri="{9D8B030D-6E8A-4147-A177-3AD203B41FA5}">
                      <a16:colId xmlns:a16="http://schemas.microsoft.com/office/drawing/2014/main" val="20003"/>
                    </a:ext>
                  </a:extLst>
                </a:gridCol>
              </a:tblGrid>
              <a:tr h="399948">
                <a:tc>
                  <a:txBody>
                    <a:bodyPr/>
                    <a:lstStyle/>
                    <a:p>
                      <a:pPr algn="ctr"/>
                      <a:r>
                        <a:rPr lang="id-ID" sz="2000" dirty="0" smtClean="0"/>
                        <a:t>SDGs</a:t>
                      </a:r>
                      <a:endParaRPr lang="id-ID" sz="1400" dirty="0"/>
                    </a:p>
                  </a:txBody>
                  <a:tcPr marL="91459" marR="91459" marT="45669" marB="45669" anchor="ctr">
                    <a:solidFill>
                      <a:schemeClr val="accent5">
                        <a:lumMod val="75000"/>
                      </a:schemeClr>
                    </a:solidFill>
                  </a:tcPr>
                </a:tc>
                <a:tc>
                  <a:txBody>
                    <a:bodyPr/>
                    <a:lstStyle/>
                    <a:p>
                      <a:pPr algn="ctr"/>
                      <a:r>
                        <a:rPr lang="id-ID" sz="1400" dirty="0" smtClean="0"/>
                        <a:t>Goals</a:t>
                      </a:r>
                      <a:endParaRPr lang="id-ID" sz="1400" dirty="0"/>
                    </a:p>
                  </a:txBody>
                  <a:tcPr marL="91459" marR="91459" marT="45669" marB="45669" anchor="ctr">
                    <a:solidFill>
                      <a:schemeClr val="accent5">
                        <a:lumMod val="75000"/>
                      </a:schemeClr>
                    </a:solidFill>
                  </a:tcPr>
                </a:tc>
                <a:tc>
                  <a:txBody>
                    <a:bodyPr/>
                    <a:lstStyle/>
                    <a:p>
                      <a:pPr algn="ctr"/>
                      <a:r>
                        <a:rPr lang="id-ID" sz="1400" dirty="0" smtClean="0"/>
                        <a:t>Target</a:t>
                      </a:r>
                      <a:endParaRPr lang="id-ID" sz="1400" dirty="0"/>
                    </a:p>
                  </a:txBody>
                  <a:tcPr marL="91459" marR="91459" marT="45669" marB="45669" anchor="ctr">
                    <a:solidFill>
                      <a:schemeClr val="accent5">
                        <a:lumMod val="75000"/>
                      </a:schemeClr>
                    </a:solidFill>
                  </a:tcPr>
                </a:tc>
                <a:tc>
                  <a:txBody>
                    <a:bodyPr/>
                    <a:lstStyle/>
                    <a:p>
                      <a:pPr algn="ctr"/>
                      <a:r>
                        <a:rPr lang="id-ID" sz="1400" dirty="0" smtClean="0"/>
                        <a:t>Indikator</a:t>
                      </a:r>
                      <a:endParaRPr lang="id-ID" sz="1400" dirty="0"/>
                    </a:p>
                  </a:txBody>
                  <a:tcPr marL="91459" marR="91459" marT="45669" marB="45669" anchor="ctr">
                    <a:solidFill>
                      <a:schemeClr val="accent5">
                        <a:lumMod val="75000"/>
                      </a:schemeClr>
                    </a:solidFill>
                  </a:tcPr>
                </a:tc>
                <a:extLst>
                  <a:ext uri="{0D108BD9-81ED-4DB2-BD59-A6C34878D82A}">
                    <a16:rowId xmlns:a16="http://schemas.microsoft.com/office/drawing/2014/main" val="10000"/>
                  </a:ext>
                </a:extLst>
              </a:tr>
              <a:tr h="334907">
                <a:tc>
                  <a:txBody>
                    <a:bodyPr/>
                    <a:lstStyle/>
                    <a:p>
                      <a:pPr algn="ctr"/>
                      <a:r>
                        <a:rPr lang="id-ID" sz="1400" b="1" dirty="0" smtClean="0"/>
                        <a:t>TOTAL</a:t>
                      </a:r>
                      <a:endParaRPr lang="id-ID" sz="1400" b="1" dirty="0"/>
                    </a:p>
                  </a:txBody>
                  <a:tcPr marL="91459" marR="91459" marT="45669" marB="45669"/>
                </a:tc>
                <a:tc>
                  <a:txBody>
                    <a:bodyPr/>
                    <a:lstStyle/>
                    <a:p>
                      <a:pPr algn="ctr"/>
                      <a:r>
                        <a:rPr lang="id-ID" sz="1600" b="1" dirty="0" smtClean="0"/>
                        <a:t>17</a:t>
                      </a:r>
                      <a:endParaRPr lang="id-ID" sz="1600" b="1" dirty="0"/>
                    </a:p>
                  </a:txBody>
                  <a:tcPr marL="91459" marR="91459" marT="45669" marB="45669" anchor="ctr"/>
                </a:tc>
                <a:tc>
                  <a:txBody>
                    <a:bodyPr/>
                    <a:lstStyle/>
                    <a:p>
                      <a:pPr algn="ctr"/>
                      <a:r>
                        <a:rPr lang="id-ID" sz="1600" b="1" dirty="0" smtClean="0"/>
                        <a:t>169</a:t>
                      </a:r>
                      <a:endParaRPr lang="id-ID" sz="1600" b="1" dirty="0"/>
                    </a:p>
                  </a:txBody>
                  <a:tcPr marL="91459" marR="91459" marT="45669" marB="45669" anchor="ctr"/>
                </a:tc>
                <a:tc>
                  <a:txBody>
                    <a:bodyPr/>
                    <a:lstStyle/>
                    <a:p>
                      <a:pPr algn="ctr"/>
                      <a:r>
                        <a:rPr lang="id-ID" sz="1600" b="1" dirty="0" smtClean="0"/>
                        <a:t>±220-300</a:t>
                      </a:r>
                      <a:endParaRPr lang="id-ID" sz="1600" b="1" dirty="0"/>
                    </a:p>
                  </a:txBody>
                  <a:tcPr marL="91459" marR="91459" marT="45669" marB="45669" anchor="ctr"/>
                </a:tc>
                <a:extLst>
                  <a:ext uri="{0D108BD9-81ED-4DB2-BD59-A6C34878D82A}">
                    <a16:rowId xmlns:a16="http://schemas.microsoft.com/office/drawing/2014/main" val="10001"/>
                  </a:ext>
                </a:extLst>
              </a:tr>
              <a:tr h="334907">
                <a:tc>
                  <a:txBody>
                    <a:bodyPr/>
                    <a:lstStyle/>
                    <a:p>
                      <a:pPr algn="ctr"/>
                      <a:r>
                        <a:rPr lang="id-ID" sz="1400" b="1" dirty="0" smtClean="0"/>
                        <a:t>KESEHATAN</a:t>
                      </a:r>
                      <a:endParaRPr lang="id-ID" sz="1400" b="1" dirty="0"/>
                    </a:p>
                  </a:txBody>
                  <a:tcPr marL="91459" marR="91459" marT="45669" marB="45669">
                    <a:solidFill>
                      <a:srgbClr val="FFFF00"/>
                    </a:solidFill>
                  </a:tcPr>
                </a:tc>
                <a:tc>
                  <a:txBody>
                    <a:bodyPr/>
                    <a:lstStyle/>
                    <a:p>
                      <a:pPr algn="ctr"/>
                      <a:r>
                        <a:rPr lang="id-ID" sz="1600" b="1" dirty="0" smtClean="0"/>
                        <a:t>4</a:t>
                      </a:r>
                      <a:endParaRPr lang="id-ID" sz="1600" b="1" dirty="0"/>
                    </a:p>
                  </a:txBody>
                  <a:tcPr marL="91459" marR="91459" marT="45669" marB="45669" anchor="ctr">
                    <a:solidFill>
                      <a:srgbClr val="FFFF00"/>
                    </a:solidFill>
                  </a:tcPr>
                </a:tc>
                <a:tc>
                  <a:txBody>
                    <a:bodyPr/>
                    <a:lstStyle/>
                    <a:p>
                      <a:pPr algn="ctr"/>
                      <a:r>
                        <a:rPr lang="id-ID" sz="1600" b="1" dirty="0" smtClean="0"/>
                        <a:t>19</a:t>
                      </a:r>
                      <a:endParaRPr lang="id-ID" sz="1600" b="1" dirty="0"/>
                    </a:p>
                  </a:txBody>
                  <a:tcPr marL="91459" marR="91459" marT="45669" marB="45669" anchor="ctr">
                    <a:solidFill>
                      <a:srgbClr val="FFFF00"/>
                    </a:solidFill>
                  </a:tcPr>
                </a:tc>
                <a:tc>
                  <a:txBody>
                    <a:bodyPr/>
                    <a:lstStyle/>
                    <a:p>
                      <a:pPr algn="ctr"/>
                      <a:r>
                        <a:rPr lang="id-ID" sz="1600" b="1" dirty="0" smtClean="0"/>
                        <a:t>31</a:t>
                      </a:r>
                      <a:endParaRPr lang="id-ID" sz="1600" b="1" dirty="0"/>
                    </a:p>
                  </a:txBody>
                  <a:tcPr marL="91459" marR="91459" marT="45669" marB="45669" anchor="ctr">
                    <a:solidFill>
                      <a:srgbClr val="FFFF00"/>
                    </a:solidFill>
                  </a:tcPr>
                </a:tc>
                <a:extLst>
                  <a:ext uri="{0D108BD9-81ED-4DB2-BD59-A6C34878D82A}">
                    <a16:rowId xmlns:a16="http://schemas.microsoft.com/office/drawing/2014/main" val="10002"/>
                  </a:ext>
                </a:extLst>
              </a:tr>
              <a:tr h="525678">
                <a:tc>
                  <a:txBody>
                    <a:bodyPr/>
                    <a:lstStyle/>
                    <a:p>
                      <a:pPr algn="ctr"/>
                      <a:r>
                        <a:rPr lang="id-ID" sz="1400" b="1" dirty="0" smtClean="0"/>
                        <a:t>TERKAIT</a:t>
                      </a:r>
                      <a:r>
                        <a:rPr lang="id-ID" sz="1400" b="1" baseline="0" dirty="0" smtClean="0"/>
                        <a:t> KESEHATAN</a:t>
                      </a:r>
                      <a:endParaRPr lang="id-ID" sz="1400" b="1" dirty="0"/>
                    </a:p>
                  </a:txBody>
                  <a:tcPr marL="91459" marR="91459" marT="45669" marB="45669">
                    <a:solidFill>
                      <a:srgbClr val="FFFF00"/>
                    </a:solidFill>
                  </a:tcPr>
                </a:tc>
                <a:tc>
                  <a:txBody>
                    <a:bodyPr/>
                    <a:lstStyle/>
                    <a:p>
                      <a:pPr algn="ctr"/>
                      <a:r>
                        <a:rPr lang="id-ID" sz="1600" b="1" dirty="0" smtClean="0"/>
                        <a:t>5</a:t>
                      </a:r>
                      <a:endParaRPr lang="id-ID" sz="1600" b="1" dirty="0"/>
                    </a:p>
                  </a:txBody>
                  <a:tcPr marL="91459" marR="91459" marT="45669" marB="45669" anchor="ctr">
                    <a:solidFill>
                      <a:srgbClr val="FFFF00"/>
                    </a:solidFill>
                  </a:tcPr>
                </a:tc>
                <a:tc>
                  <a:txBody>
                    <a:bodyPr/>
                    <a:lstStyle/>
                    <a:p>
                      <a:pPr algn="ctr"/>
                      <a:r>
                        <a:rPr lang="id-ID" sz="1600" b="1" dirty="0" smtClean="0"/>
                        <a:t>22</a:t>
                      </a:r>
                      <a:endParaRPr lang="id-ID" sz="1600" b="1" dirty="0"/>
                    </a:p>
                  </a:txBody>
                  <a:tcPr marL="91459" marR="91459" marT="45669" marB="45669" anchor="ctr">
                    <a:solidFill>
                      <a:srgbClr val="FFFF00"/>
                    </a:solidFill>
                  </a:tcPr>
                </a:tc>
                <a:tc>
                  <a:txBody>
                    <a:bodyPr/>
                    <a:lstStyle/>
                    <a:p>
                      <a:pPr algn="ctr"/>
                      <a:r>
                        <a:rPr lang="id-ID" sz="1600" b="1" dirty="0" smtClean="0"/>
                        <a:t>20</a:t>
                      </a:r>
                      <a:endParaRPr lang="id-ID" sz="1600" b="1" dirty="0"/>
                    </a:p>
                  </a:txBody>
                  <a:tcPr marL="91459" marR="91459" marT="45669" marB="45669" anchor="ctr">
                    <a:solidFill>
                      <a:srgbClr val="FFFF00"/>
                    </a:solidFill>
                  </a:tcPr>
                </a:tc>
                <a:extLst>
                  <a:ext uri="{0D108BD9-81ED-4DB2-BD59-A6C34878D82A}">
                    <a16:rowId xmlns:a16="http://schemas.microsoft.com/office/drawing/2014/main" val="10003"/>
                  </a:ext>
                </a:extLst>
              </a:tr>
            </a:tbl>
          </a:graphicData>
        </a:graphic>
      </p:graphicFrame>
      <p:sp>
        <p:nvSpPr>
          <p:cNvPr id="32" name="Oval 31"/>
          <p:cNvSpPr/>
          <p:nvPr/>
        </p:nvSpPr>
        <p:spPr>
          <a:xfrm>
            <a:off x="4546998" y="3069432"/>
            <a:ext cx="1582340" cy="431006"/>
          </a:xfrm>
          <a:prstGeom prst="ellipse">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eaLnBrk="1" hangingPunct="1">
              <a:defRPr/>
            </a:pPr>
            <a:endParaRPr lang="id-ID" sz="1350"/>
          </a:p>
        </p:txBody>
      </p:sp>
      <p:sp>
        <p:nvSpPr>
          <p:cNvPr id="25" name="Rectangle 24"/>
          <p:cNvSpPr/>
          <p:nvPr/>
        </p:nvSpPr>
        <p:spPr>
          <a:xfrm>
            <a:off x="111919" y="2890838"/>
            <a:ext cx="1059656" cy="79057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491" tIns="36245" rIns="72491" bIns="36245" anchor="ctr"/>
          <a:lstStyle/>
          <a:p>
            <a:pPr algn="ctr" eaLnBrk="1" hangingPunct="1">
              <a:defRPr/>
            </a:pPr>
            <a:endParaRPr lang="id-ID" sz="1350"/>
          </a:p>
        </p:txBody>
      </p:sp>
      <p:graphicFrame>
        <p:nvGraphicFramePr>
          <p:cNvPr id="27" name="Table 26"/>
          <p:cNvGraphicFramePr>
            <a:graphicFrameLocks noGrp="1"/>
          </p:cNvGraphicFramePr>
          <p:nvPr/>
        </p:nvGraphicFramePr>
        <p:xfrm>
          <a:off x="86917" y="2788444"/>
          <a:ext cx="3574256" cy="1512095"/>
        </p:xfrm>
        <a:graphic>
          <a:graphicData uri="http://schemas.openxmlformats.org/drawingml/2006/table">
            <a:tbl>
              <a:tblPr firstRow="1" bandRow="1">
                <a:tableStyleId>{17292A2E-F333-43FB-9621-5CBBE7FDCDCB}</a:tableStyleId>
              </a:tblPr>
              <a:tblGrid>
                <a:gridCol w="1262792">
                  <a:extLst>
                    <a:ext uri="{9D8B030D-6E8A-4147-A177-3AD203B41FA5}">
                      <a16:colId xmlns:a16="http://schemas.microsoft.com/office/drawing/2014/main" val="20000"/>
                    </a:ext>
                  </a:extLst>
                </a:gridCol>
                <a:gridCol w="677353">
                  <a:extLst>
                    <a:ext uri="{9D8B030D-6E8A-4147-A177-3AD203B41FA5}">
                      <a16:colId xmlns:a16="http://schemas.microsoft.com/office/drawing/2014/main" val="20001"/>
                    </a:ext>
                  </a:extLst>
                </a:gridCol>
                <a:gridCol w="736620">
                  <a:extLst>
                    <a:ext uri="{9D8B030D-6E8A-4147-A177-3AD203B41FA5}">
                      <a16:colId xmlns:a16="http://schemas.microsoft.com/office/drawing/2014/main" val="20002"/>
                    </a:ext>
                  </a:extLst>
                </a:gridCol>
                <a:gridCol w="897491">
                  <a:extLst>
                    <a:ext uri="{9D8B030D-6E8A-4147-A177-3AD203B41FA5}">
                      <a16:colId xmlns:a16="http://schemas.microsoft.com/office/drawing/2014/main" val="20003"/>
                    </a:ext>
                  </a:extLst>
                </a:gridCol>
              </a:tblGrid>
              <a:tr h="525629">
                <a:tc>
                  <a:txBody>
                    <a:bodyPr/>
                    <a:lstStyle/>
                    <a:p>
                      <a:pPr algn="ctr"/>
                      <a:r>
                        <a:rPr lang="id-ID" sz="2400" dirty="0" smtClean="0">
                          <a:solidFill>
                            <a:srgbClr val="FFFFFF"/>
                          </a:solidFill>
                        </a:rPr>
                        <a:t>MDGs</a:t>
                      </a:r>
                      <a:endParaRPr lang="id-ID" sz="2400" b="1" dirty="0">
                        <a:solidFill>
                          <a:srgbClr val="FFFFFF"/>
                        </a:solidFill>
                      </a:endParaRPr>
                    </a:p>
                  </a:txBody>
                  <a:tcPr marL="91442" marR="91442" marT="45707" marB="45707" anchor="ctr"/>
                </a:tc>
                <a:tc>
                  <a:txBody>
                    <a:bodyPr/>
                    <a:lstStyle/>
                    <a:p>
                      <a:pPr algn="ctr"/>
                      <a:r>
                        <a:rPr lang="id-ID" sz="1400" dirty="0" smtClean="0">
                          <a:solidFill>
                            <a:srgbClr val="FFFFFF"/>
                          </a:solidFill>
                        </a:rPr>
                        <a:t>Goals</a:t>
                      </a:r>
                      <a:endParaRPr lang="id-ID" sz="1400" b="1" dirty="0">
                        <a:solidFill>
                          <a:srgbClr val="FFFFFF"/>
                        </a:solidFill>
                      </a:endParaRPr>
                    </a:p>
                  </a:txBody>
                  <a:tcPr marL="91442" marR="91442" marT="45707" marB="45707" anchor="ctr"/>
                </a:tc>
                <a:tc>
                  <a:txBody>
                    <a:bodyPr/>
                    <a:lstStyle/>
                    <a:p>
                      <a:pPr algn="ctr"/>
                      <a:r>
                        <a:rPr lang="id-ID" sz="1400" dirty="0" smtClean="0">
                          <a:solidFill>
                            <a:srgbClr val="FFFFFF"/>
                          </a:solidFill>
                        </a:rPr>
                        <a:t>Target</a:t>
                      </a:r>
                      <a:endParaRPr lang="id-ID" sz="1400" b="1" dirty="0">
                        <a:solidFill>
                          <a:srgbClr val="FFFFFF"/>
                        </a:solidFill>
                      </a:endParaRPr>
                    </a:p>
                  </a:txBody>
                  <a:tcPr marL="91442" marR="91442" marT="45707" marB="45707" anchor="ctr"/>
                </a:tc>
                <a:tc>
                  <a:txBody>
                    <a:bodyPr/>
                    <a:lstStyle/>
                    <a:p>
                      <a:pPr algn="ctr"/>
                      <a:r>
                        <a:rPr lang="id-ID" sz="1400" dirty="0" smtClean="0">
                          <a:solidFill>
                            <a:srgbClr val="FFFFFF"/>
                          </a:solidFill>
                        </a:rPr>
                        <a:t>Indikator</a:t>
                      </a:r>
                      <a:endParaRPr lang="id-ID" sz="1400" b="1" dirty="0">
                        <a:solidFill>
                          <a:srgbClr val="FFFFFF"/>
                        </a:solidFill>
                      </a:endParaRPr>
                    </a:p>
                  </a:txBody>
                  <a:tcPr marL="91442" marR="91442" marT="45707" marB="45707" anchor="ctr"/>
                </a:tc>
                <a:extLst>
                  <a:ext uri="{0D108BD9-81ED-4DB2-BD59-A6C34878D82A}">
                    <a16:rowId xmlns:a16="http://schemas.microsoft.com/office/drawing/2014/main" val="10000"/>
                  </a:ext>
                </a:extLst>
              </a:tr>
              <a:tr h="407512">
                <a:tc>
                  <a:txBody>
                    <a:bodyPr/>
                    <a:lstStyle/>
                    <a:p>
                      <a:pPr algn="ctr"/>
                      <a:r>
                        <a:rPr lang="id-ID" sz="1600" b="1" dirty="0" smtClean="0"/>
                        <a:t>TOTAL</a:t>
                      </a:r>
                      <a:endParaRPr lang="id-ID" sz="1600" b="1" dirty="0"/>
                    </a:p>
                  </a:txBody>
                  <a:tcPr marL="91442" marR="91442" marT="45707" marB="45707" anchor="ctr">
                    <a:solidFill>
                      <a:schemeClr val="accent4">
                        <a:lumMod val="20000"/>
                        <a:lumOff val="80000"/>
                      </a:schemeClr>
                    </a:solidFill>
                  </a:tcPr>
                </a:tc>
                <a:tc>
                  <a:txBody>
                    <a:bodyPr/>
                    <a:lstStyle/>
                    <a:p>
                      <a:pPr algn="ctr"/>
                      <a:r>
                        <a:rPr lang="id-ID" sz="1800" b="1" dirty="0" smtClean="0"/>
                        <a:t>8</a:t>
                      </a:r>
                      <a:endParaRPr lang="id-ID" sz="1800" b="1" dirty="0"/>
                    </a:p>
                  </a:txBody>
                  <a:tcPr marL="91442" marR="91442" marT="45707" marB="45707" anchor="ctr">
                    <a:solidFill>
                      <a:schemeClr val="accent4">
                        <a:lumMod val="20000"/>
                        <a:lumOff val="80000"/>
                      </a:schemeClr>
                    </a:solidFill>
                  </a:tcPr>
                </a:tc>
                <a:tc>
                  <a:txBody>
                    <a:bodyPr/>
                    <a:lstStyle/>
                    <a:p>
                      <a:pPr algn="ctr"/>
                      <a:r>
                        <a:rPr lang="id-ID" sz="1800" b="1" dirty="0" smtClean="0"/>
                        <a:t>18</a:t>
                      </a:r>
                      <a:endParaRPr lang="id-ID" sz="1800" b="1" dirty="0"/>
                    </a:p>
                  </a:txBody>
                  <a:tcPr marL="91442" marR="91442" marT="45707" marB="45707" anchor="ctr">
                    <a:solidFill>
                      <a:schemeClr val="accent4">
                        <a:lumMod val="20000"/>
                        <a:lumOff val="80000"/>
                      </a:schemeClr>
                    </a:solidFill>
                  </a:tcPr>
                </a:tc>
                <a:tc>
                  <a:txBody>
                    <a:bodyPr/>
                    <a:lstStyle/>
                    <a:p>
                      <a:pPr algn="ctr"/>
                      <a:r>
                        <a:rPr lang="id-ID" sz="1800" b="1" dirty="0" smtClean="0"/>
                        <a:t>63</a:t>
                      </a:r>
                      <a:endParaRPr lang="id-ID" sz="1800" b="1" dirty="0"/>
                    </a:p>
                  </a:txBody>
                  <a:tcPr marL="91442" marR="91442" marT="45707" marB="45707" anchor="ctr">
                    <a:solidFill>
                      <a:schemeClr val="accent4">
                        <a:lumMod val="20000"/>
                        <a:lumOff val="80000"/>
                      </a:schemeClr>
                    </a:solidFill>
                  </a:tcPr>
                </a:tc>
                <a:extLst>
                  <a:ext uri="{0D108BD9-81ED-4DB2-BD59-A6C34878D82A}">
                    <a16:rowId xmlns:a16="http://schemas.microsoft.com/office/drawing/2014/main" val="10001"/>
                  </a:ext>
                </a:extLst>
              </a:tr>
              <a:tr h="578954">
                <a:tc>
                  <a:txBody>
                    <a:bodyPr/>
                    <a:lstStyle/>
                    <a:p>
                      <a:pPr algn="ctr"/>
                      <a:r>
                        <a:rPr lang="id-ID" sz="1600" b="1" dirty="0" smtClean="0"/>
                        <a:t>KESEHATAN</a:t>
                      </a:r>
                      <a:endParaRPr lang="id-ID" sz="1600" b="1" dirty="0"/>
                    </a:p>
                  </a:txBody>
                  <a:tcPr marL="91442" marR="91442" marT="45707" marB="45707" anchor="ctr">
                    <a:solidFill>
                      <a:srgbClr val="FFFF00"/>
                    </a:solidFill>
                  </a:tcPr>
                </a:tc>
                <a:tc>
                  <a:txBody>
                    <a:bodyPr/>
                    <a:lstStyle/>
                    <a:p>
                      <a:pPr algn="ctr"/>
                      <a:r>
                        <a:rPr lang="id-ID" sz="1800" b="1" dirty="0" smtClean="0"/>
                        <a:t>5</a:t>
                      </a:r>
                      <a:endParaRPr lang="id-ID" sz="1800" b="1" dirty="0"/>
                    </a:p>
                  </a:txBody>
                  <a:tcPr marL="91442" marR="91442" marT="45707" marB="45707" anchor="ctr">
                    <a:solidFill>
                      <a:srgbClr val="FFFF00"/>
                    </a:solidFill>
                  </a:tcPr>
                </a:tc>
                <a:tc>
                  <a:txBody>
                    <a:bodyPr/>
                    <a:lstStyle/>
                    <a:p>
                      <a:pPr algn="ctr"/>
                      <a:r>
                        <a:rPr lang="id-ID" sz="1800" b="1" dirty="0" smtClean="0"/>
                        <a:t>9</a:t>
                      </a:r>
                      <a:endParaRPr lang="id-ID" sz="1800" b="1" dirty="0"/>
                    </a:p>
                  </a:txBody>
                  <a:tcPr marL="91442" marR="91442" marT="45707" marB="45707" anchor="ctr">
                    <a:solidFill>
                      <a:srgbClr val="FFFF00"/>
                    </a:solidFill>
                  </a:tcPr>
                </a:tc>
                <a:tc>
                  <a:txBody>
                    <a:bodyPr/>
                    <a:lstStyle/>
                    <a:p>
                      <a:pPr algn="ctr"/>
                      <a:r>
                        <a:rPr lang="id-ID" sz="1800" b="1" dirty="0" smtClean="0"/>
                        <a:t>32</a:t>
                      </a:r>
                      <a:endParaRPr lang="id-ID" sz="1800" b="1" dirty="0"/>
                    </a:p>
                  </a:txBody>
                  <a:tcPr marL="91442" marR="91442" marT="45707" marB="45707" anchor="ctr">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45117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par>
                          <p:cTn id="13" fill="hold" nodeType="afterGroup">
                            <p:stCondLst>
                              <p:cond delay="1000"/>
                            </p:stCondLst>
                            <p:childTnLst>
                              <p:par>
                                <p:cTn id="14" presetID="5" presetClass="entr" presetSubtype="10" fill="hold" grpId="1"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000"/>
                                        <p:tgtEl>
                                          <p:spTgt spid="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000"/>
                                        <p:tgtEl>
                                          <p:spTgt spid="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000"/>
                                        <p:tgtEl>
                                          <p:spTgt spid="21"/>
                                        </p:tgtEl>
                                      </p:cBhvr>
                                    </p:animEffect>
                                  </p:childTnLst>
                                </p:cTn>
                              </p:par>
                              <p:par>
                                <p:cTn id="54" presetID="21" presetClass="entr" presetSubtype="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2000"/>
                                        <p:tgtEl>
                                          <p:spTgt spid="20"/>
                                        </p:tgtEl>
                                      </p:cBhvr>
                                    </p:animEffect>
                                  </p:childTnLst>
                                </p:cTn>
                              </p:par>
                              <p:par>
                                <p:cTn id="57" presetID="10" presetClass="entr" presetSubtype="0" fill="hold" nodeType="withEffect">
                                  <p:stCondLst>
                                    <p:cond delay="0"/>
                                  </p:stCondLst>
                                  <p:childTnLst>
                                    <p:set>
                                      <p:cBhvr>
                                        <p:cTn id="58" dur="1" fill="hold">
                                          <p:stCondLst>
                                            <p:cond delay="0"/>
                                          </p:stCondLst>
                                        </p:cTn>
                                        <p:tgtEl>
                                          <p:spTgt spid="63490"/>
                                        </p:tgtEl>
                                        <p:attrNameLst>
                                          <p:attrName>style.visibility</p:attrName>
                                        </p:attrNameLst>
                                      </p:cBhvr>
                                      <p:to>
                                        <p:strVal val="visible"/>
                                      </p:to>
                                    </p:set>
                                    <p:animEffect transition="in" filter="fade">
                                      <p:cBhvr>
                                        <p:cTn id="59" dur="500"/>
                                        <p:tgtEl>
                                          <p:spTgt spid="63490"/>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000"/>
                            </p:stCondLst>
                            <p:childTnLst>
                              <p:par>
                                <p:cTn id="71" presetID="2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edge">
                                      <p:cBhvr>
                                        <p:cTn id="73" dur="2000"/>
                                        <p:tgtEl>
                                          <p:spTgt spid="32"/>
                                        </p:tgtEl>
                                      </p:cBhvr>
                                    </p:animEffect>
                                  </p:childTnLst>
                                </p:cTn>
                              </p:par>
                            </p:childTnLst>
                          </p:cTn>
                        </p:par>
                        <p:par>
                          <p:cTn id="74" fill="hold" nodeType="afterGroup">
                            <p:stCondLst>
                              <p:cond delay="3000"/>
                            </p:stCondLst>
                            <p:childTnLst>
                              <p:par>
                                <p:cTn id="75" presetID="5" presetClass="entr" presetSubtype="1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heckerboard(across)">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1" grpId="0" animBg="1"/>
      <p:bldP spid="31" grpId="0" animBg="1"/>
      <p:bldP spid="32" grpId="0"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hoto (2).JPG"/>
          <p:cNvPicPr>
            <a:picLocks noChangeAspect="1"/>
          </p:cNvPicPr>
          <p:nvPr/>
        </p:nvPicPr>
        <p:blipFill>
          <a:blip r:embed="rId2">
            <a:extLst>
              <a:ext uri="{28A0092B-C50C-407E-A947-70E740481C1C}">
                <a14:useLocalDpi xmlns:a14="http://schemas.microsoft.com/office/drawing/2010/main" val="0"/>
              </a:ext>
            </a:extLst>
          </a:blip>
          <a:srcRect l="16925" t="12457" r="67325" b="59859"/>
          <a:stretch>
            <a:fillRect/>
          </a:stretch>
        </p:blipFill>
        <p:spPr bwMode="auto">
          <a:xfrm>
            <a:off x="1485901" y="1757362"/>
            <a:ext cx="897731"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descr="photo (2).JPG"/>
          <p:cNvPicPr>
            <a:picLocks noChangeAspect="1"/>
          </p:cNvPicPr>
          <p:nvPr/>
        </p:nvPicPr>
        <p:blipFill>
          <a:blip r:embed="rId2">
            <a:extLst>
              <a:ext uri="{28A0092B-C50C-407E-A947-70E740481C1C}">
                <a14:useLocalDpi xmlns:a14="http://schemas.microsoft.com/office/drawing/2010/main" val="0"/>
              </a:ext>
            </a:extLst>
          </a:blip>
          <a:srcRect l="33852" t="12457" r="50398" b="59859"/>
          <a:stretch>
            <a:fillRect/>
          </a:stretch>
        </p:blipFill>
        <p:spPr bwMode="auto">
          <a:xfrm>
            <a:off x="1485901" y="2540794"/>
            <a:ext cx="889397" cy="77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photo (2).JPG"/>
          <p:cNvPicPr>
            <a:picLocks noChangeAspect="1"/>
          </p:cNvPicPr>
          <p:nvPr/>
        </p:nvPicPr>
        <p:blipFill>
          <a:blip r:embed="rId2">
            <a:extLst>
              <a:ext uri="{28A0092B-C50C-407E-A947-70E740481C1C}">
                <a14:useLocalDpi xmlns:a14="http://schemas.microsoft.com/office/drawing/2010/main" val="0"/>
              </a:ext>
            </a:extLst>
          </a:blip>
          <a:srcRect l="67703" t="12457" r="16547" b="59859"/>
          <a:stretch>
            <a:fillRect/>
          </a:stretch>
        </p:blipFill>
        <p:spPr bwMode="auto">
          <a:xfrm>
            <a:off x="1485901" y="3359944"/>
            <a:ext cx="889397"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photo (2).JPG"/>
          <p:cNvPicPr>
            <a:picLocks noChangeAspect="1"/>
          </p:cNvPicPr>
          <p:nvPr/>
        </p:nvPicPr>
        <p:blipFill>
          <a:blip r:embed="rId2">
            <a:extLst>
              <a:ext uri="{28A0092B-C50C-407E-A947-70E740481C1C}">
                <a14:useLocalDpi xmlns:a14="http://schemas.microsoft.com/office/drawing/2010/main" val="0"/>
              </a:ext>
            </a:extLst>
          </a:blip>
          <a:srcRect l="84621" t="12457" r="-961" b="59859"/>
          <a:stretch>
            <a:fillRect/>
          </a:stretch>
        </p:blipFill>
        <p:spPr bwMode="auto">
          <a:xfrm>
            <a:off x="1510903" y="4200525"/>
            <a:ext cx="917972"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383631" y="1785938"/>
            <a:ext cx="6376988" cy="731072"/>
          </a:xfrm>
          <a:prstGeom prst="rect">
            <a:avLst/>
          </a:prstGeom>
        </p:spPr>
        <p:style>
          <a:lnRef idx="1">
            <a:schemeClr val="accent6"/>
          </a:lnRef>
          <a:fillRef idx="2">
            <a:schemeClr val="accent6"/>
          </a:fillRef>
          <a:effectRef idx="1">
            <a:schemeClr val="accent6"/>
          </a:effectRef>
          <a:fontRef idx="minor">
            <a:schemeClr val="dk1"/>
          </a:fontRef>
        </p:style>
        <p:txBody>
          <a:bodyPr lIns="72492" tIns="36246" rIns="72492" bIns="36246">
            <a:spAutoFit/>
          </a:bodyPr>
          <a:lstStyle/>
          <a:p>
            <a:pPr eaLnBrk="1" hangingPunct="1">
              <a:defRPr/>
            </a:pPr>
            <a:r>
              <a:rPr lang="id-ID" sz="1425" b="1" dirty="0"/>
              <a:t>Mengakhiri kelaparan, mencapai ketahanan pangan dan meningkatkan gizi, serta mendorong pertanian yang berkelanjutan </a:t>
            </a:r>
            <a:r>
              <a:rPr lang="id-ID" sz="1425" b="1" dirty="0">
                <a:solidFill>
                  <a:srgbClr val="1508B8"/>
                </a:solidFill>
              </a:rPr>
              <a:t>[8 target]</a:t>
            </a:r>
          </a:p>
          <a:p>
            <a:pPr eaLnBrk="1" hangingPunct="1">
              <a:defRPr/>
            </a:pPr>
            <a:endParaRPr lang="id-ID" sz="1425" b="1" dirty="0"/>
          </a:p>
        </p:txBody>
      </p:sp>
      <p:sp>
        <p:nvSpPr>
          <p:cNvPr id="26" name="TextBox 25"/>
          <p:cNvSpPr txBox="1"/>
          <p:nvPr/>
        </p:nvSpPr>
        <p:spPr>
          <a:xfrm>
            <a:off x="2383631" y="2583656"/>
            <a:ext cx="6376988" cy="731072"/>
          </a:xfrm>
          <a:prstGeom prst="rect">
            <a:avLst/>
          </a:prstGeom>
        </p:spPr>
        <p:style>
          <a:lnRef idx="1">
            <a:schemeClr val="accent3"/>
          </a:lnRef>
          <a:fillRef idx="2">
            <a:schemeClr val="accent3"/>
          </a:fillRef>
          <a:effectRef idx="1">
            <a:schemeClr val="accent3"/>
          </a:effectRef>
          <a:fontRef idx="minor">
            <a:schemeClr val="dk1"/>
          </a:fontRef>
        </p:style>
        <p:txBody>
          <a:bodyPr lIns="72492" tIns="36246" rIns="72492" bIns="36246">
            <a:spAutoFit/>
          </a:bodyPr>
          <a:lstStyle/>
          <a:p>
            <a:pPr eaLnBrk="1" hangingPunct="1">
              <a:defRPr/>
            </a:pPr>
            <a:r>
              <a:rPr lang="id-ID" sz="1425" b="1" dirty="0"/>
              <a:t>Menjamin kehidupan yang  sehat dan mendorong kesejahteraan bagi </a:t>
            </a:r>
            <a:r>
              <a:rPr lang="id-ID" sz="1425" b="1" u="sng" dirty="0"/>
              <a:t>semua orang di segala usia </a:t>
            </a:r>
            <a:r>
              <a:rPr lang="id-ID" sz="1425" b="1" dirty="0">
                <a:solidFill>
                  <a:srgbClr val="1508B8"/>
                </a:solidFill>
              </a:rPr>
              <a:t>[13 target]</a:t>
            </a:r>
          </a:p>
          <a:p>
            <a:pPr eaLnBrk="1" hangingPunct="1">
              <a:defRPr/>
            </a:pPr>
            <a:endParaRPr lang="id-ID" sz="1425" dirty="0"/>
          </a:p>
        </p:txBody>
      </p:sp>
      <p:sp>
        <p:nvSpPr>
          <p:cNvPr id="28" name="TextBox 27"/>
          <p:cNvSpPr txBox="1"/>
          <p:nvPr/>
        </p:nvSpPr>
        <p:spPr>
          <a:xfrm>
            <a:off x="2375297" y="3393281"/>
            <a:ext cx="6385322" cy="731072"/>
          </a:xfrm>
          <a:prstGeom prst="rect">
            <a:avLst/>
          </a:prstGeom>
        </p:spPr>
        <p:style>
          <a:lnRef idx="1">
            <a:schemeClr val="accent2"/>
          </a:lnRef>
          <a:fillRef idx="2">
            <a:schemeClr val="accent2"/>
          </a:fillRef>
          <a:effectRef idx="1">
            <a:schemeClr val="accent2"/>
          </a:effectRef>
          <a:fontRef idx="minor">
            <a:schemeClr val="dk1"/>
          </a:fontRef>
        </p:style>
        <p:txBody>
          <a:bodyPr lIns="72492" tIns="36246" rIns="72492" bIns="36246">
            <a:spAutoFit/>
          </a:bodyPr>
          <a:lstStyle/>
          <a:p>
            <a:pPr eaLnBrk="1" hangingPunct="1">
              <a:defRPr/>
            </a:pPr>
            <a:r>
              <a:rPr lang="id-ID" sz="1425" b="1" dirty="0"/>
              <a:t>Menjamin kesetaraan gender serta memberdayakan seluruh wanita dan anak perempuan </a:t>
            </a:r>
          </a:p>
          <a:p>
            <a:pPr eaLnBrk="1" hangingPunct="1">
              <a:defRPr/>
            </a:pPr>
            <a:r>
              <a:rPr lang="id-ID" sz="1425" b="1" dirty="0">
                <a:solidFill>
                  <a:srgbClr val="1508B8"/>
                </a:solidFill>
              </a:rPr>
              <a:t>[9 target]</a:t>
            </a:r>
          </a:p>
        </p:txBody>
      </p:sp>
      <p:sp>
        <p:nvSpPr>
          <p:cNvPr id="29" name="TextBox 28"/>
          <p:cNvSpPr txBox="1"/>
          <p:nvPr/>
        </p:nvSpPr>
        <p:spPr>
          <a:xfrm>
            <a:off x="2383631" y="4267200"/>
            <a:ext cx="6376988" cy="731072"/>
          </a:xfrm>
          <a:prstGeom prst="rect">
            <a:avLst/>
          </a:prstGeom>
        </p:spPr>
        <p:style>
          <a:lnRef idx="1">
            <a:schemeClr val="accent1"/>
          </a:lnRef>
          <a:fillRef idx="2">
            <a:schemeClr val="accent1"/>
          </a:fillRef>
          <a:effectRef idx="1">
            <a:schemeClr val="accent1"/>
          </a:effectRef>
          <a:fontRef idx="minor">
            <a:schemeClr val="dk1"/>
          </a:fontRef>
        </p:style>
        <p:txBody>
          <a:bodyPr lIns="72492" tIns="36246" rIns="72492" bIns="36246">
            <a:spAutoFit/>
          </a:bodyPr>
          <a:lstStyle/>
          <a:p>
            <a:pPr eaLnBrk="1" hangingPunct="1">
              <a:defRPr/>
            </a:pPr>
            <a:r>
              <a:rPr lang="id-ID" sz="1425" b="1" dirty="0"/>
              <a:t>Menjamin ketersediaan dan pengelolaan air serta sanitasi yang berkelanjutan bagi semua orang </a:t>
            </a:r>
            <a:r>
              <a:rPr lang="id-ID" sz="1425" b="1" dirty="0">
                <a:solidFill>
                  <a:srgbClr val="1508B8"/>
                </a:solidFill>
              </a:rPr>
              <a:t>[8 target]</a:t>
            </a:r>
          </a:p>
          <a:p>
            <a:pPr eaLnBrk="1" hangingPunct="1">
              <a:defRPr/>
            </a:pPr>
            <a:endParaRPr lang="id-ID" sz="1425" b="1" dirty="0"/>
          </a:p>
        </p:txBody>
      </p:sp>
      <p:sp>
        <p:nvSpPr>
          <p:cNvPr id="30" name="Title 29"/>
          <p:cNvSpPr>
            <a:spLocks noGrp="1"/>
          </p:cNvSpPr>
          <p:nvPr>
            <p:ph type="title"/>
          </p:nvPr>
        </p:nvSpPr>
        <p:spPr>
          <a:xfrm>
            <a:off x="457200" y="978694"/>
            <a:ext cx="8229600" cy="857250"/>
          </a:xfrm>
        </p:spPr>
        <p:txBody>
          <a:bodyPr vert="horz" tIns="34289" bIns="34289" anchor="ctr">
            <a:normAutofit fontScale="90000"/>
          </a:bodyPr>
          <a:lstStyle/>
          <a:p>
            <a:pPr algn="ctr" eaLnBrk="1" hangingPunct="1">
              <a:defRPr/>
            </a:pPr>
            <a:r>
              <a:rPr lang="id-ID" sz="3600" b="1" dirty="0">
                <a:solidFill>
                  <a:schemeClr val="tx1">
                    <a:lumMod val="85000"/>
                    <a:lumOff val="15000"/>
                  </a:schemeClr>
                </a:solidFill>
                <a:latin typeface="+mn-lt"/>
              </a:rPr>
              <a:t>PERHATIAN KHUSUS SEKTOR KESEHATAN</a:t>
            </a:r>
            <a:endParaRPr lang="id-ID" sz="3600" b="1" dirty="0">
              <a:latin typeface="+mn-lt"/>
            </a:endParaRPr>
          </a:p>
        </p:txBody>
      </p:sp>
      <p:sp>
        <p:nvSpPr>
          <p:cNvPr id="133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79" tIns="34289" rIns="68579"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21E0567E-AB2B-4876-8355-385B12CBDCE1}" type="slidenum">
              <a:rPr lang="id-ID" altLang="en-US" sz="900">
                <a:solidFill>
                  <a:srgbClr val="898989"/>
                </a:solidFill>
              </a:rPr>
              <a:pPr>
                <a:lnSpc>
                  <a:spcPct val="100000"/>
                </a:lnSpc>
                <a:spcBef>
                  <a:spcPct val="0"/>
                </a:spcBef>
                <a:buFontTx/>
                <a:buNone/>
              </a:pPr>
              <a:t>4</a:t>
            </a:fld>
            <a:endParaRPr lang="id-ID" altLang="en-US" sz="900">
              <a:solidFill>
                <a:srgbClr val="898989"/>
              </a:solidFill>
            </a:endParaRPr>
          </a:p>
        </p:txBody>
      </p:sp>
      <p:sp>
        <p:nvSpPr>
          <p:cNvPr id="17" name="TextBox 16"/>
          <p:cNvSpPr txBox="1"/>
          <p:nvPr/>
        </p:nvSpPr>
        <p:spPr>
          <a:xfrm>
            <a:off x="6631782" y="2118122"/>
            <a:ext cx="2350721" cy="361740"/>
          </a:xfrm>
          <a:prstGeom prst="rect">
            <a:avLst/>
          </a:prstGeom>
          <a:noFill/>
        </p:spPr>
        <p:txBody>
          <a:bodyPr wrap="none" lIns="72492" tIns="36246" rIns="72492" bIns="36246">
            <a:spAutoFit/>
          </a:bodyPr>
          <a:lstStyle/>
          <a:p>
            <a:pPr eaLnBrk="1" hangingPunct="1">
              <a:defRPr/>
            </a:pPr>
            <a:r>
              <a:rPr lang="id-ID" sz="1875" b="1" dirty="0">
                <a:solidFill>
                  <a:schemeClr val="accent6">
                    <a:lumMod val="50000"/>
                  </a:schemeClr>
                </a:solidFill>
                <a:latin typeface="Arial" charset="0"/>
                <a:cs typeface="Arial" charset="0"/>
              </a:rPr>
              <a:t>GIZI MASYARAKAT</a:t>
            </a:r>
          </a:p>
        </p:txBody>
      </p:sp>
      <p:sp>
        <p:nvSpPr>
          <p:cNvPr id="13325" name="TextBox 17"/>
          <p:cNvSpPr txBox="1">
            <a:spLocks noChangeArrowheads="1"/>
          </p:cNvSpPr>
          <p:nvPr/>
        </p:nvSpPr>
        <p:spPr bwMode="auto">
          <a:xfrm>
            <a:off x="5219700" y="2950369"/>
            <a:ext cx="3890630" cy="36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492" tIns="36246" rIns="72492" bIns="3624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d-ID" altLang="en-US" sz="1875" b="1">
                <a:solidFill>
                  <a:srgbClr val="00B050"/>
                </a:solidFill>
                <a:latin typeface="Arial" panose="020B0604020202020204" pitchFamily="34" charset="0"/>
              </a:rPr>
              <a:t>SISTEM KESEHATAN NASIONAL</a:t>
            </a:r>
          </a:p>
        </p:txBody>
      </p:sp>
      <p:sp>
        <p:nvSpPr>
          <p:cNvPr id="13326" name="TextBox 18"/>
          <p:cNvSpPr txBox="1">
            <a:spLocks noChangeArrowheads="1"/>
          </p:cNvSpPr>
          <p:nvPr/>
        </p:nvSpPr>
        <p:spPr bwMode="auto">
          <a:xfrm>
            <a:off x="6627019" y="3739754"/>
            <a:ext cx="2536478" cy="36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492" tIns="36246" rIns="72492" bIns="3624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d-ID" altLang="en-US" sz="1875" b="1">
                <a:solidFill>
                  <a:srgbClr val="FF0000"/>
                </a:solidFill>
                <a:latin typeface="Arial" panose="020B0604020202020204" pitchFamily="34" charset="0"/>
              </a:rPr>
              <a:t>AKSES KESPRO, KB</a:t>
            </a:r>
          </a:p>
        </p:txBody>
      </p:sp>
      <p:sp>
        <p:nvSpPr>
          <p:cNvPr id="13327" name="TextBox 19"/>
          <p:cNvSpPr txBox="1">
            <a:spLocks noChangeArrowheads="1"/>
          </p:cNvSpPr>
          <p:nvPr/>
        </p:nvSpPr>
        <p:spPr bwMode="auto">
          <a:xfrm>
            <a:off x="5910262" y="4618435"/>
            <a:ext cx="3283990" cy="36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492" tIns="36246" rIns="72492" bIns="3624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d-ID" altLang="en-US" sz="1875" b="1">
                <a:solidFill>
                  <a:srgbClr val="0070C0"/>
                </a:solidFill>
                <a:latin typeface="Arial" panose="020B0604020202020204" pitchFamily="34" charset="0"/>
              </a:rPr>
              <a:t>SANITASI DAN AIR BERSIH</a:t>
            </a:r>
          </a:p>
        </p:txBody>
      </p:sp>
      <p:sp>
        <p:nvSpPr>
          <p:cNvPr id="43" name="Right Arrow 42"/>
          <p:cNvSpPr/>
          <p:nvPr/>
        </p:nvSpPr>
        <p:spPr>
          <a:xfrm>
            <a:off x="355997" y="2127648"/>
            <a:ext cx="1098947" cy="2430065"/>
          </a:xfrm>
          <a:prstGeom prst="rightArrow">
            <a:avLst>
              <a:gd name="adj1" fmla="val 50000"/>
              <a:gd name="adj2" fmla="val 36256"/>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lgn="ctr" eaLnBrk="1" hangingPunct="1">
              <a:defRPr/>
            </a:pPr>
            <a:endParaRPr lang="id-ID" sz="1350" dirty="0"/>
          </a:p>
        </p:txBody>
      </p:sp>
      <p:grpSp>
        <p:nvGrpSpPr>
          <p:cNvPr id="13329" name="Group 26"/>
          <p:cNvGrpSpPr>
            <a:grpSpLocks/>
          </p:cNvGrpSpPr>
          <p:nvPr/>
        </p:nvGrpSpPr>
        <p:grpSpPr bwMode="auto">
          <a:xfrm>
            <a:off x="325041" y="1906191"/>
            <a:ext cx="646509" cy="2843213"/>
            <a:chOff x="325002" y="1048402"/>
            <a:chExt cx="646007" cy="2843443"/>
          </a:xfrm>
        </p:grpSpPr>
        <p:pic>
          <p:nvPicPr>
            <p:cNvPr id="44" name="Content Placeholder 13"/>
            <p:cNvPicPr>
              <a:picLocks noChangeAspect="1"/>
            </p:cNvPicPr>
            <p:nvPr/>
          </p:nvPicPr>
          <p:blipFill rotWithShape="1">
            <a:blip r:embed="rId3"/>
            <a:srcRect l="15021" t="71487" r="75774" b="14649"/>
            <a:stretch/>
          </p:blipFill>
          <p:spPr>
            <a:xfrm>
              <a:off x="340468" y="2814242"/>
              <a:ext cx="630541" cy="504866"/>
            </a:xfrm>
            <a:prstGeom prst="rect">
              <a:avLst/>
            </a:prstGeom>
            <a:effectLst>
              <a:outerShdw blurRad="50800" dist="38100" dir="2700000" algn="tl" rotWithShape="0">
                <a:prstClr val="black">
                  <a:alpha val="40000"/>
                </a:prstClr>
              </a:outerShdw>
            </a:effectLst>
          </p:spPr>
        </p:pic>
        <p:pic>
          <p:nvPicPr>
            <p:cNvPr id="45" name="Content Placeholder 13"/>
            <p:cNvPicPr>
              <a:picLocks noChangeAspect="1"/>
            </p:cNvPicPr>
            <p:nvPr/>
          </p:nvPicPr>
          <p:blipFill rotWithShape="1">
            <a:blip r:embed="rId3"/>
            <a:srcRect l="27747" t="71435" r="63579" b="14553"/>
            <a:stretch/>
          </p:blipFill>
          <p:spPr>
            <a:xfrm>
              <a:off x="336899" y="2212928"/>
              <a:ext cx="630541" cy="554876"/>
            </a:xfrm>
            <a:prstGeom prst="rect">
              <a:avLst/>
            </a:prstGeom>
            <a:effectLst>
              <a:outerShdw blurRad="50800" dist="38100" dir="2700000" algn="tl" rotWithShape="0">
                <a:prstClr val="black">
                  <a:alpha val="40000"/>
                </a:prstClr>
              </a:outerShdw>
            </a:effectLst>
          </p:spPr>
        </p:pic>
        <p:pic>
          <p:nvPicPr>
            <p:cNvPr id="46" name="Content Placeholder 13"/>
            <p:cNvPicPr>
              <a:picLocks noChangeAspect="1"/>
            </p:cNvPicPr>
            <p:nvPr/>
          </p:nvPicPr>
          <p:blipFill rotWithShape="1">
            <a:blip r:embed="rId3"/>
            <a:srcRect l="40161" t="71281" r="50819" b="14687"/>
            <a:stretch/>
          </p:blipFill>
          <p:spPr>
            <a:xfrm>
              <a:off x="325002" y="1633046"/>
              <a:ext cx="630541" cy="521536"/>
            </a:xfrm>
            <a:prstGeom prst="rect">
              <a:avLst/>
            </a:prstGeom>
            <a:effectLst>
              <a:outerShdw blurRad="50800" dist="38100" dir="2700000" algn="tl" rotWithShape="0">
                <a:prstClr val="black">
                  <a:alpha val="40000"/>
                </a:prstClr>
              </a:outerShdw>
            </a:effectLst>
          </p:spPr>
        </p:pic>
        <p:pic>
          <p:nvPicPr>
            <p:cNvPr id="47" name="Content Placeholder 13"/>
            <p:cNvPicPr>
              <a:picLocks noChangeAspect="1"/>
            </p:cNvPicPr>
            <p:nvPr/>
          </p:nvPicPr>
          <p:blipFill rotWithShape="1">
            <a:blip r:embed="rId3"/>
            <a:srcRect l="27688" t="35626" r="63422" b="50744"/>
            <a:stretch/>
          </p:blipFill>
          <p:spPr>
            <a:xfrm>
              <a:off x="336899" y="1048402"/>
              <a:ext cx="618644" cy="546541"/>
            </a:xfrm>
            <a:prstGeom prst="rect">
              <a:avLst/>
            </a:prstGeom>
            <a:effectLst>
              <a:outerShdw blurRad="50800" dist="38100" dir="2700000" algn="tl" rotWithShape="0">
                <a:prstClr val="black">
                  <a:alpha val="40000"/>
                </a:prstClr>
              </a:outerShdw>
            </a:effectLst>
          </p:spPr>
        </p:pic>
        <p:pic>
          <p:nvPicPr>
            <p:cNvPr id="48" name="Content Placeholder 13"/>
            <p:cNvPicPr>
              <a:picLocks noChangeAspect="1"/>
            </p:cNvPicPr>
            <p:nvPr/>
          </p:nvPicPr>
          <p:blipFill rotWithShape="1">
            <a:blip r:embed="rId3"/>
            <a:srcRect l="15197" t="53333" r="75930" b="32863"/>
            <a:stretch/>
          </p:blipFill>
          <p:spPr>
            <a:xfrm>
              <a:off x="355934" y="3385788"/>
              <a:ext cx="611506" cy="506057"/>
            </a:xfrm>
            <a:prstGeom prst="rect">
              <a:avLst/>
            </a:prstGeom>
            <a:effectLst>
              <a:outerShdw blurRad="50800" dist="38100" dir="2700000" algn="tl" rotWithShape="0">
                <a:prstClr val="black">
                  <a:alpha val="40000"/>
                </a:prstClr>
              </a:outerShdw>
            </a:effectLst>
          </p:spPr>
        </p:pic>
      </p:grpSp>
      <p:pic>
        <p:nvPicPr>
          <p:cNvPr id="13330" name="Picture 21" descr="photo (2).JPG"/>
          <p:cNvPicPr>
            <a:picLocks noChangeAspect="1"/>
          </p:cNvPicPr>
          <p:nvPr/>
        </p:nvPicPr>
        <p:blipFill>
          <a:blip r:embed="rId2">
            <a:extLst>
              <a:ext uri="{28A0092B-C50C-407E-A947-70E740481C1C}">
                <a14:useLocalDpi xmlns:a14="http://schemas.microsoft.com/office/drawing/2010/main" val="0"/>
              </a:ext>
            </a:extLst>
          </a:blip>
          <a:srcRect t="12457" r="84650" b="59859"/>
          <a:stretch>
            <a:fillRect/>
          </a:stretch>
        </p:blipFill>
        <p:spPr bwMode="auto">
          <a:xfrm>
            <a:off x="1644254" y="5167313"/>
            <a:ext cx="720328" cy="6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Box 1"/>
          <p:cNvSpPr txBox="1">
            <a:spLocks noChangeArrowheads="1"/>
          </p:cNvSpPr>
          <p:nvPr/>
        </p:nvSpPr>
        <p:spPr bwMode="auto">
          <a:xfrm>
            <a:off x="2399110" y="5229225"/>
            <a:ext cx="6692407"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25" b="1">
                <a:latin typeface="Arial" panose="020B0604020202020204" pitchFamily="34" charset="0"/>
              </a:rPr>
              <a:t>Tujuan #1: Mengakhiri segala bentuk kemiskinan di manapun</a:t>
            </a:r>
          </a:p>
          <a:p>
            <a:pPr eaLnBrk="1" hangingPunct="1">
              <a:lnSpc>
                <a:spcPct val="100000"/>
              </a:lnSpc>
              <a:spcBef>
                <a:spcPct val="0"/>
              </a:spcBef>
              <a:buFontTx/>
              <a:buNone/>
            </a:pPr>
            <a:r>
              <a:rPr lang="en-US" altLang="en-US" sz="1425" b="1">
                <a:latin typeface="Arial" panose="020B0604020202020204" pitchFamily="34" charset="0"/>
              </a:rPr>
              <a:t>Dalam kaitannya dengan JKN </a:t>
            </a:r>
            <a:r>
              <a:rPr lang="en-US" altLang="en-US" sz="1425" b="1">
                <a:latin typeface="Arial" panose="020B0604020202020204" pitchFamily="34" charset="0"/>
                <a:sym typeface="Wingdings" panose="05000000000000000000" pitchFamily="2" charset="2"/>
              </a:rPr>
              <a:t> </a:t>
            </a:r>
            <a:r>
              <a:rPr lang="en-US" altLang="en-US" sz="1425" b="1">
                <a:latin typeface="Arial" panose="020B0604020202020204" pitchFamily="34" charset="0"/>
              </a:rPr>
              <a:t> Target 1.3 tentang cakupan jaminan sosial</a:t>
            </a:r>
          </a:p>
        </p:txBody>
      </p:sp>
      <p:sp>
        <p:nvSpPr>
          <p:cNvPr id="13332" name="TextBox 3"/>
          <p:cNvSpPr txBox="1">
            <a:spLocks noChangeArrowheads="1"/>
          </p:cNvSpPr>
          <p:nvPr/>
        </p:nvSpPr>
        <p:spPr bwMode="auto">
          <a:xfrm>
            <a:off x="1304925" y="5189935"/>
            <a:ext cx="362918"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000" b="1">
                <a:latin typeface="Arial" panose="020B0604020202020204" pitchFamily="34" charset="0"/>
              </a:rPr>
              <a:t>+</a:t>
            </a:r>
          </a:p>
        </p:txBody>
      </p:sp>
    </p:spTree>
    <p:extLst>
      <p:ext uri="{BB962C8B-B14F-4D97-AF65-F5344CB8AC3E}">
        <p14:creationId xmlns:p14="http://schemas.microsoft.com/office/powerpoint/2010/main" val="17315471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0" y="633412"/>
            <a:ext cx="8892779" cy="113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ct val="0"/>
              </a:spcBef>
              <a:buFontTx/>
              <a:buNone/>
            </a:pPr>
            <a:r>
              <a:rPr lang="en-US" altLang="en-US" sz="3225" b="1">
                <a:cs typeface="Calibri" panose="020F0502020204030204" pitchFamily="34" charset="0"/>
              </a:rPr>
              <a:t>SDGs = </a:t>
            </a:r>
            <a:r>
              <a:rPr lang="en-US" altLang="en-US" sz="3225" b="1" i="1">
                <a:cs typeface="Calibri" panose="020F0502020204030204" pitchFamily="34" charset="0"/>
              </a:rPr>
              <a:t>UNFINISHED BUSINESS </a:t>
            </a:r>
            <a:r>
              <a:rPr lang="en-US" altLang="en-US" sz="3225" b="1">
                <a:cs typeface="Calibri" panose="020F0502020204030204" pitchFamily="34" charset="0"/>
              </a:rPr>
              <a:t>+ PERHATIAN BARU</a:t>
            </a:r>
          </a:p>
        </p:txBody>
      </p:sp>
      <p:sp>
        <p:nvSpPr>
          <p:cNvPr id="6" name="Content Placeholder 5"/>
          <p:cNvSpPr>
            <a:spLocks noGrp="1"/>
          </p:cNvSpPr>
          <p:nvPr>
            <p:ph idx="1"/>
          </p:nvPr>
        </p:nvSpPr>
        <p:spPr>
          <a:xfrm>
            <a:off x="533400" y="1600200"/>
            <a:ext cx="3844529" cy="3960019"/>
          </a:xfrm>
          <a:solidFill>
            <a:schemeClr val="accent6">
              <a:lumMod val="40000"/>
              <a:lumOff val="60000"/>
              <a:alpha val="41000"/>
            </a:schemeClr>
          </a:solidFill>
        </p:spPr>
        <p:txBody>
          <a:bodyPr vert="horz" rIns="68579" bIns="34289" anchor="ctr">
            <a:noAutofit/>
          </a:bodyPr>
          <a:lstStyle/>
          <a:p>
            <a:pPr marL="0" indent="0">
              <a:buNone/>
              <a:defRPr/>
            </a:pPr>
            <a:r>
              <a:rPr lang="en-US" sz="2025" b="1" i="1" u="sng" dirty="0"/>
              <a:t>UNFINISHED BUSINESS:</a:t>
            </a:r>
          </a:p>
          <a:p>
            <a:pPr marL="400040" indent="-270266">
              <a:buFont typeface="+mj-lt"/>
              <a:buAutoNum type="arabicPeriod"/>
              <a:defRPr/>
            </a:pPr>
            <a:r>
              <a:rPr lang="en-US" sz="1575" b="1" dirty="0" err="1"/>
              <a:t>Penurunan</a:t>
            </a:r>
            <a:r>
              <a:rPr lang="en-US" sz="1575" b="1" dirty="0"/>
              <a:t> </a:t>
            </a:r>
            <a:r>
              <a:rPr lang="en-US" sz="1575" b="1" dirty="0" err="1"/>
              <a:t>prevalensi</a:t>
            </a:r>
            <a:r>
              <a:rPr lang="en-US" sz="1575" b="1" dirty="0"/>
              <a:t> </a:t>
            </a:r>
            <a:r>
              <a:rPr lang="en-US" sz="1575" b="1" dirty="0" err="1"/>
              <a:t>balita</a:t>
            </a:r>
            <a:r>
              <a:rPr lang="en-US" sz="1575" b="1" dirty="0"/>
              <a:t> </a:t>
            </a:r>
            <a:r>
              <a:rPr lang="en-US" sz="1575" b="1" dirty="0" err="1"/>
              <a:t>kekurangan</a:t>
            </a:r>
            <a:r>
              <a:rPr lang="en-US" sz="1575" b="1" dirty="0"/>
              <a:t> </a:t>
            </a:r>
            <a:r>
              <a:rPr lang="en-US" sz="1575" b="1" dirty="0" err="1"/>
              <a:t>gizi</a:t>
            </a:r>
            <a:r>
              <a:rPr lang="en-US" sz="1575" b="1" dirty="0"/>
              <a:t> (</a:t>
            </a:r>
            <a:r>
              <a:rPr lang="en-US" sz="1575" b="1" dirty="0" err="1"/>
              <a:t>gizi</a:t>
            </a:r>
            <a:r>
              <a:rPr lang="en-US" sz="1575" b="1" dirty="0"/>
              <a:t> </a:t>
            </a:r>
            <a:r>
              <a:rPr lang="en-US" sz="1575" b="1" dirty="0" err="1"/>
              <a:t>buruk</a:t>
            </a:r>
            <a:r>
              <a:rPr lang="en-US" sz="1575" b="1" dirty="0"/>
              <a:t> </a:t>
            </a:r>
            <a:r>
              <a:rPr lang="en-US" sz="1575" b="1" dirty="0" err="1"/>
              <a:t>dan</a:t>
            </a:r>
            <a:r>
              <a:rPr lang="en-US" sz="1575" b="1" dirty="0"/>
              <a:t> </a:t>
            </a:r>
            <a:r>
              <a:rPr lang="en-US" sz="1575" b="1" dirty="0" err="1"/>
              <a:t>gizi</a:t>
            </a:r>
            <a:r>
              <a:rPr lang="en-US" sz="1575" b="1" dirty="0"/>
              <a:t> </a:t>
            </a:r>
            <a:r>
              <a:rPr lang="en-US" sz="1575" b="1" dirty="0" err="1"/>
              <a:t>kurang</a:t>
            </a:r>
            <a:r>
              <a:rPr lang="en-US" sz="1575" b="1" dirty="0"/>
              <a:t>)</a:t>
            </a:r>
          </a:p>
          <a:p>
            <a:pPr marL="400040" indent="-270266">
              <a:buFont typeface="+mj-lt"/>
              <a:buAutoNum type="arabicPeriod"/>
              <a:defRPr/>
            </a:pPr>
            <a:r>
              <a:rPr lang="en-US" sz="1575" b="1" dirty="0" err="1"/>
              <a:t>Penurunan</a:t>
            </a:r>
            <a:r>
              <a:rPr lang="en-US" sz="1575" b="1" dirty="0"/>
              <a:t> </a:t>
            </a:r>
            <a:r>
              <a:rPr lang="en-US" sz="1575" b="1" dirty="0" err="1"/>
              <a:t>angka</a:t>
            </a:r>
            <a:r>
              <a:rPr lang="en-US" sz="1575" b="1" dirty="0"/>
              <a:t> </a:t>
            </a:r>
            <a:r>
              <a:rPr lang="en-US" sz="1575" b="1" dirty="0" err="1"/>
              <a:t>kematian</a:t>
            </a:r>
            <a:r>
              <a:rPr lang="en-US" sz="1575" b="1" dirty="0"/>
              <a:t> </a:t>
            </a:r>
            <a:r>
              <a:rPr lang="en-US" sz="1575" b="1" dirty="0" err="1"/>
              <a:t>bayi</a:t>
            </a:r>
            <a:r>
              <a:rPr lang="en-US" sz="1575" b="1" dirty="0"/>
              <a:t> (AKB) </a:t>
            </a:r>
            <a:r>
              <a:rPr lang="en-US" sz="1575" b="1" dirty="0" err="1"/>
              <a:t>dan</a:t>
            </a:r>
            <a:r>
              <a:rPr lang="en-US" sz="1575" b="1" dirty="0"/>
              <a:t> </a:t>
            </a:r>
            <a:r>
              <a:rPr lang="en-US" sz="1575" b="1" dirty="0" err="1"/>
              <a:t>balita</a:t>
            </a:r>
            <a:r>
              <a:rPr lang="en-US" sz="1575" b="1" dirty="0"/>
              <a:t> (</a:t>
            </a:r>
            <a:r>
              <a:rPr lang="en-US" sz="1575" b="1" dirty="0" err="1"/>
              <a:t>AKBa</a:t>
            </a:r>
            <a:r>
              <a:rPr lang="en-US" sz="1575" b="1" dirty="0"/>
              <a:t>)</a:t>
            </a:r>
          </a:p>
          <a:p>
            <a:pPr marL="400040" indent="-270266">
              <a:buFont typeface="+mj-lt"/>
              <a:buAutoNum type="arabicPeriod"/>
              <a:defRPr/>
            </a:pPr>
            <a:r>
              <a:rPr lang="en-US" sz="1575" b="1" dirty="0" err="1"/>
              <a:t>Penurunan</a:t>
            </a:r>
            <a:r>
              <a:rPr lang="en-US" sz="1575" b="1" dirty="0"/>
              <a:t> </a:t>
            </a:r>
            <a:r>
              <a:rPr lang="en-US" sz="1575" b="1" dirty="0" err="1"/>
              <a:t>angka</a:t>
            </a:r>
            <a:r>
              <a:rPr lang="en-US" sz="1575" b="1" dirty="0"/>
              <a:t> </a:t>
            </a:r>
            <a:r>
              <a:rPr lang="en-US" sz="1575" b="1" dirty="0" err="1"/>
              <a:t>kematian</a:t>
            </a:r>
            <a:r>
              <a:rPr lang="en-US" sz="1575" b="1" dirty="0"/>
              <a:t> </a:t>
            </a:r>
            <a:r>
              <a:rPr lang="en-US" sz="1575" b="1" dirty="0" err="1"/>
              <a:t>ibu</a:t>
            </a:r>
            <a:r>
              <a:rPr lang="en-US" sz="1575" b="1" dirty="0"/>
              <a:t> (AKI)</a:t>
            </a:r>
          </a:p>
          <a:p>
            <a:pPr marL="400040" indent="-270266">
              <a:buFont typeface="+mj-lt"/>
              <a:buAutoNum type="arabicPeriod"/>
              <a:defRPr/>
            </a:pPr>
            <a:r>
              <a:rPr lang="en-US" sz="1575" b="1" dirty="0" err="1"/>
              <a:t>Penurunan</a:t>
            </a:r>
            <a:r>
              <a:rPr lang="en-US" sz="1575" b="1" dirty="0"/>
              <a:t> </a:t>
            </a:r>
            <a:r>
              <a:rPr lang="en-US" sz="1575" b="1" dirty="0" err="1"/>
              <a:t>prevalensi</a:t>
            </a:r>
            <a:r>
              <a:rPr lang="en-US" sz="1575" b="1" dirty="0"/>
              <a:t> HIV </a:t>
            </a:r>
            <a:r>
              <a:rPr lang="en-US" sz="1575" b="1" dirty="0" err="1"/>
              <a:t>dan</a:t>
            </a:r>
            <a:r>
              <a:rPr lang="en-US" sz="1575" b="1" dirty="0"/>
              <a:t> AIDS (%) </a:t>
            </a:r>
            <a:r>
              <a:rPr lang="en-US" sz="1575" b="1" dirty="0" err="1"/>
              <a:t>dari</a:t>
            </a:r>
            <a:r>
              <a:rPr lang="en-US" sz="1575" b="1" dirty="0"/>
              <a:t> total </a:t>
            </a:r>
            <a:r>
              <a:rPr lang="en-US" sz="1575" b="1" dirty="0" err="1"/>
              <a:t>populasi</a:t>
            </a:r>
            <a:endParaRPr lang="en-US" sz="1575" b="1" dirty="0"/>
          </a:p>
          <a:p>
            <a:pPr marL="400040" indent="-270266">
              <a:buFont typeface="+mj-lt"/>
              <a:buAutoNum type="arabicPeriod"/>
              <a:defRPr/>
            </a:pPr>
            <a:r>
              <a:rPr lang="en-US" sz="1575" b="1" dirty="0" err="1"/>
              <a:t>Peningkatan</a:t>
            </a:r>
            <a:r>
              <a:rPr lang="en-US" sz="1575" b="1" dirty="0"/>
              <a:t> </a:t>
            </a:r>
            <a:r>
              <a:rPr lang="en-US" sz="1575" b="1" dirty="0" err="1"/>
              <a:t>pengetahuan</a:t>
            </a:r>
            <a:r>
              <a:rPr lang="en-US" sz="1575" b="1" dirty="0"/>
              <a:t> </a:t>
            </a:r>
            <a:r>
              <a:rPr lang="en-US" sz="1575" b="1" dirty="0" err="1"/>
              <a:t>komprehensif</a:t>
            </a:r>
            <a:r>
              <a:rPr lang="en-US" sz="1575" b="1" dirty="0"/>
              <a:t> </a:t>
            </a:r>
            <a:r>
              <a:rPr lang="en-US" sz="1575" b="1" dirty="0" err="1"/>
              <a:t>tentang</a:t>
            </a:r>
            <a:r>
              <a:rPr lang="en-US" sz="1575" b="1" dirty="0"/>
              <a:t> HIV </a:t>
            </a:r>
            <a:r>
              <a:rPr lang="en-US" sz="1575" b="1" dirty="0" err="1"/>
              <a:t>dan</a:t>
            </a:r>
            <a:r>
              <a:rPr lang="en-US" sz="1575" b="1" dirty="0"/>
              <a:t> AIDS </a:t>
            </a:r>
            <a:r>
              <a:rPr lang="en-US" sz="1575" b="1" dirty="0" err="1"/>
              <a:t>pada</a:t>
            </a:r>
            <a:r>
              <a:rPr lang="en-US" sz="1575" b="1" dirty="0"/>
              <a:t> </a:t>
            </a:r>
            <a:r>
              <a:rPr lang="en-US" sz="1575" b="1" dirty="0" err="1"/>
              <a:t>penduduk</a:t>
            </a:r>
            <a:r>
              <a:rPr lang="en-US" sz="1575" b="1" dirty="0"/>
              <a:t> </a:t>
            </a:r>
            <a:r>
              <a:rPr lang="en-US" sz="1575" b="1" dirty="0" err="1"/>
              <a:t>berusia</a:t>
            </a:r>
            <a:r>
              <a:rPr lang="en-US" sz="1575" b="1" dirty="0"/>
              <a:t> 15-24 </a:t>
            </a:r>
            <a:r>
              <a:rPr lang="en-US" sz="1575" b="1" dirty="0" err="1"/>
              <a:t>tahun</a:t>
            </a:r>
            <a:endParaRPr lang="en-US" sz="1575" b="1" dirty="0"/>
          </a:p>
          <a:p>
            <a:pPr marL="400040" indent="-270266">
              <a:buFont typeface="+mj-lt"/>
              <a:buAutoNum type="arabicPeriod"/>
              <a:defRPr/>
            </a:pPr>
            <a:r>
              <a:rPr lang="en-US" sz="1575" b="1" dirty="0" err="1"/>
              <a:t>Kesenjangan</a:t>
            </a:r>
            <a:r>
              <a:rPr lang="en-US" sz="1575" b="1" dirty="0"/>
              <a:t> </a:t>
            </a:r>
            <a:r>
              <a:rPr lang="en-US" sz="1575" b="1" dirty="0" err="1"/>
              <a:t>akses</a:t>
            </a:r>
            <a:r>
              <a:rPr lang="en-US" sz="1575" b="1" dirty="0"/>
              <a:t> air </a:t>
            </a:r>
            <a:r>
              <a:rPr lang="en-US" sz="1575" b="1" dirty="0" err="1"/>
              <a:t>minum</a:t>
            </a:r>
            <a:r>
              <a:rPr lang="en-US" sz="1575" b="1" dirty="0"/>
              <a:t> </a:t>
            </a:r>
            <a:r>
              <a:rPr lang="en-US" sz="1575" b="1" dirty="0" err="1"/>
              <a:t>dan</a:t>
            </a:r>
            <a:r>
              <a:rPr lang="en-US" sz="1575" b="1" dirty="0"/>
              <a:t> </a:t>
            </a:r>
            <a:r>
              <a:rPr lang="en-US" sz="1575" b="1" dirty="0" err="1"/>
              <a:t>sanitasi</a:t>
            </a:r>
            <a:r>
              <a:rPr lang="en-US" sz="1575" b="1" dirty="0"/>
              <a:t> </a:t>
            </a:r>
            <a:r>
              <a:rPr lang="en-US" sz="1575" b="1" dirty="0" err="1"/>
              <a:t>layak</a:t>
            </a:r>
            <a:r>
              <a:rPr lang="en-US" sz="1575" b="1" dirty="0"/>
              <a:t> (</a:t>
            </a:r>
            <a:r>
              <a:rPr lang="en-US" sz="1575" b="1" dirty="0" err="1"/>
              <a:t>dalam</a:t>
            </a:r>
            <a:r>
              <a:rPr lang="en-US" sz="1575" b="1" dirty="0"/>
              <a:t> </a:t>
            </a:r>
            <a:r>
              <a:rPr lang="en-US" sz="1575" b="1" dirty="0" err="1"/>
              <a:t>konteks</a:t>
            </a:r>
            <a:r>
              <a:rPr lang="en-US" sz="1575" b="1" dirty="0"/>
              <a:t> PHBS)</a:t>
            </a:r>
          </a:p>
        </p:txBody>
      </p:sp>
      <p:grpSp>
        <p:nvGrpSpPr>
          <p:cNvPr id="14340" name="Group 20"/>
          <p:cNvGrpSpPr>
            <a:grpSpLocks/>
          </p:cNvGrpSpPr>
          <p:nvPr/>
        </p:nvGrpSpPr>
        <p:grpSpPr bwMode="auto">
          <a:xfrm>
            <a:off x="-36910" y="2116931"/>
            <a:ext cx="646510" cy="2824163"/>
            <a:chOff x="-36512" y="1259808"/>
            <a:chExt cx="646007" cy="2823585"/>
          </a:xfrm>
        </p:grpSpPr>
        <p:pic>
          <p:nvPicPr>
            <p:cNvPr id="14" name="Content Placeholder 13"/>
            <p:cNvPicPr>
              <a:picLocks noChangeAspect="1"/>
            </p:cNvPicPr>
            <p:nvPr/>
          </p:nvPicPr>
          <p:blipFill rotWithShape="1">
            <a:blip r:embed="rId2"/>
            <a:srcRect l="15021" t="71487" r="75774" b="14649"/>
            <a:stretch/>
          </p:blipFill>
          <p:spPr>
            <a:xfrm>
              <a:off x="-21046" y="3023953"/>
              <a:ext cx="630541" cy="486866"/>
            </a:xfrm>
            <a:prstGeom prst="rect">
              <a:avLst/>
            </a:prstGeom>
            <a:effectLst>
              <a:outerShdw blurRad="50800" dist="38100" dir="2700000" algn="tl" rotWithShape="0">
                <a:prstClr val="black">
                  <a:alpha val="40000"/>
                </a:prstClr>
              </a:outerShdw>
            </a:effectLst>
          </p:spPr>
        </p:pic>
        <p:pic>
          <p:nvPicPr>
            <p:cNvPr id="15" name="Content Placeholder 13"/>
            <p:cNvPicPr>
              <a:picLocks noChangeAspect="1"/>
            </p:cNvPicPr>
            <p:nvPr/>
          </p:nvPicPr>
          <p:blipFill rotWithShape="1">
            <a:blip r:embed="rId2"/>
            <a:srcRect l="27747" t="71435" r="63579" b="14553"/>
            <a:stretch/>
          </p:blipFill>
          <p:spPr>
            <a:xfrm>
              <a:off x="-24615" y="2424001"/>
              <a:ext cx="630541" cy="534482"/>
            </a:xfrm>
            <a:prstGeom prst="rect">
              <a:avLst/>
            </a:prstGeom>
            <a:effectLst>
              <a:outerShdw blurRad="50800" dist="38100" dir="2700000" algn="tl" rotWithShape="0">
                <a:prstClr val="black">
                  <a:alpha val="40000"/>
                </a:prstClr>
              </a:outerShdw>
            </a:effectLst>
          </p:spPr>
        </p:pic>
        <p:pic>
          <p:nvPicPr>
            <p:cNvPr id="16" name="Content Placeholder 13"/>
            <p:cNvPicPr>
              <a:picLocks noChangeAspect="1"/>
            </p:cNvPicPr>
            <p:nvPr/>
          </p:nvPicPr>
          <p:blipFill rotWithShape="1">
            <a:blip r:embed="rId2"/>
            <a:srcRect l="40161" t="71281" r="50819" b="14687"/>
            <a:stretch/>
          </p:blipFill>
          <p:spPr>
            <a:xfrm>
              <a:off x="-36512" y="1844286"/>
              <a:ext cx="630541" cy="502341"/>
            </a:xfrm>
            <a:prstGeom prst="rect">
              <a:avLst/>
            </a:prstGeom>
            <a:effectLst>
              <a:outerShdw blurRad="50800" dist="38100" dir="2700000" algn="tl" rotWithShape="0">
                <a:prstClr val="black">
                  <a:alpha val="40000"/>
                </a:prstClr>
              </a:outerShdw>
            </a:effectLst>
          </p:spPr>
        </p:pic>
        <p:pic>
          <p:nvPicPr>
            <p:cNvPr id="17" name="Content Placeholder 13"/>
            <p:cNvPicPr>
              <a:picLocks noChangeAspect="1"/>
            </p:cNvPicPr>
            <p:nvPr/>
          </p:nvPicPr>
          <p:blipFill rotWithShape="1">
            <a:blip r:embed="rId2"/>
            <a:srcRect l="27688" t="35626" r="63422" b="50744"/>
            <a:stretch/>
          </p:blipFill>
          <p:spPr>
            <a:xfrm>
              <a:off x="-24615" y="1259808"/>
              <a:ext cx="618644" cy="526149"/>
            </a:xfrm>
            <a:prstGeom prst="rect">
              <a:avLst/>
            </a:prstGeom>
            <a:effectLst>
              <a:outerShdw blurRad="50800" dist="38100" dir="2700000" algn="tl" rotWithShape="0">
                <a:prstClr val="black">
                  <a:alpha val="40000"/>
                </a:prstClr>
              </a:outerShdw>
            </a:effectLst>
          </p:spPr>
        </p:pic>
        <p:pic>
          <p:nvPicPr>
            <p:cNvPr id="19" name="Content Placeholder 13"/>
            <p:cNvPicPr>
              <a:picLocks noChangeAspect="1"/>
            </p:cNvPicPr>
            <p:nvPr/>
          </p:nvPicPr>
          <p:blipFill rotWithShape="1">
            <a:blip r:embed="rId2"/>
            <a:srcRect l="15197" t="53333" r="75930" b="32863"/>
            <a:stretch/>
          </p:blipFill>
          <p:spPr>
            <a:xfrm>
              <a:off x="-5580" y="3595337"/>
              <a:ext cx="611506" cy="488056"/>
            </a:xfrm>
            <a:prstGeom prst="rect">
              <a:avLst/>
            </a:prstGeom>
            <a:effectLst>
              <a:outerShdw blurRad="50800" dist="38100" dir="2700000" algn="tl" rotWithShape="0">
                <a:prstClr val="black">
                  <a:alpha val="40000"/>
                </a:prstClr>
              </a:outerShdw>
            </a:effectLst>
          </p:spPr>
        </p:pic>
      </p:grpSp>
      <p:sp>
        <p:nvSpPr>
          <p:cNvPr id="20" name="Content Placeholder 5"/>
          <p:cNvSpPr txBox="1">
            <a:spLocks/>
          </p:cNvSpPr>
          <p:nvPr/>
        </p:nvSpPr>
        <p:spPr>
          <a:xfrm>
            <a:off x="4931569" y="1577578"/>
            <a:ext cx="4212431" cy="4299347"/>
          </a:xfrm>
          <a:prstGeom prst="rect">
            <a:avLst/>
          </a:prstGeom>
          <a:solidFill>
            <a:srgbClr val="FFFF00">
              <a:alpha val="41000"/>
            </a:srgbClr>
          </a:solidFill>
          <a:ln w="57150" cmpd="sng">
            <a:solidFill>
              <a:srgbClr val="FF0000"/>
            </a:solidFill>
          </a:ln>
        </p:spPr>
        <p:txBody>
          <a:bodyPr lIns="91438" tIns="45719" rIns="68579" bIns="34289"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025" b="1" i="1" u="sng" dirty="0"/>
              <a:t>HAL BARU DALAM SDGs:</a:t>
            </a:r>
          </a:p>
          <a:p>
            <a:pPr marL="358766" indent="-277806">
              <a:lnSpc>
                <a:spcPct val="90000"/>
              </a:lnSpc>
              <a:buFont typeface="+mj-lt"/>
              <a:buAutoNum type="arabicPeriod"/>
              <a:defRPr/>
            </a:pPr>
            <a:r>
              <a:rPr lang="id-ID" sz="1575" b="1" dirty="0">
                <a:sym typeface="Wingdings"/>
              </a:rPr>
              <a:t>Masalah gizi </a:t>
            </a:r>
            <a:r>
              <a:rPr lang="en-US" sz="1575" b="1" dirty="0" err="1">
                <a:sym typeface="Wingdings"/>
              </a:rPr>
              <a:t>d</a:t>
            </a:r>
            <a:r>
              <a:rPr lang="en-US" sz="1575" b="1" dirty="0" err="1"/>
              <a:t>iarahkan</a:t>
            </a:r>
            <a:r>
              <a:rPr lang="en-US" sz="1575" b="1" dirty="0"/>
              <a:t> </a:t>
            </a:r>
            <a:r>
              <a:rPr lang="en-US" sz="1575" b="1" dirty="0" err="1"/>
              <a:t>pada</a:t>
            </a:r>
            <a:r>
              <a:rPr lang="en-US" sz="1575" b="1" dirty="0"/>
              <a:t> </a:t>
            </a:r>
            <a:r>
              <a:rPr lang="en-US" sz="1575" b="1" dirty="0" err="1"/>
              <a:t>solusi</a:t>
            </a:r>
            <a:r>
              <a:rPr lang="en-US" sz="1575" b="1" dirty="0"/>
              <a:t> </a:t>
            </a:r>
            <a:r>
              <a:rPr lang="en-US" sz="1575" b="1" dirty="0" err="1"/>
              <a:t>berkelanjutan</a:t>
            </a:r>
            <a:r>
              <a:rPr lang="id-ID" sz="1575" b="1" dirty="0"/>
              <a:t>: Integrasi dengan p</a:t>
            </a:r>
            <a:r>
              <a:rPr lang="en-US" sz="1575" b="1" dirty="0" err="1"/>
              <a:t>eningkatan</a:t>
            </a:r>
            <a:r>
              <a:rPr lang="en-US" sz="1575" b="1" dirty="0"/>
              <a:t> </a:t>
            </a:r>
            <a:r>
              <a:rPr lang="en-US" sz="1575" b="1" dirty="0" err="1"/>
              <a:t>akses</a:t>
            </a:r>
            <a:r>
              <a:rPr lang="en-US" sz="1575" b="1" dirty="0"/>
              <a:t> </a:t>
            </a:r>
            <a:r>
              <a:rPr lang="en-US" sz="1575" b="1" dirty="0" err="1"/>
              <a:t>pangan</a:t>
            </a:r>
            <a:r>
              <a:rPr lang="en-US" sz="1575" b="1" dirty="0"/>
              <a:t> </a:t>
            </a:r>
            <a:r>
              <a:rPr lang="en-US" sz="1575" b="1" dirty="0" err="1"/>
              <a:t>dan</a:t>
            </a:r>
            <a:r>
              <a:rPr lang="en-US" sz="1575" b="1" dirty="0"/>
              <a:t> </a:t>
            </a:r>
            <a:r>
              <a:rPr lang="en-US" sz="1575" b="1" dirty="0" err="1"/>
              <a:t>produksi</a:t>
            </a:r>
            <a:r>
              <a:rPr lang="en-US" sz="1575" b="1" dirty="0"/>
              <a:t> </a:t>
            </a:r>
            <a:r>
              <a:rPr lang="en-US" sz="1575" b="1" dirty="0" err="1"/>
              <a:t>pertanian</a:t>
            </a:r>
            <a:endParaRPr lang="en-US" sz="1575" b="1" dirty="0"/>
          </a:p>
          <a:p>
            <a:pPr marL="358766" indent="-277806">
              <a:lnSpc>
                <a:spcPct val="90000"/>
              </a:lnSpc>
              <a:buFont typeface="Arial"/>
              <a:buAutoNum type="arabicPeriod"/>
              <a:defRPr/>
            </a:pPr>
            <a:r>
              <a:rPr lang="id-ID" sz="1575" b="1" i="1" dirty="0"/>
              <a:t> Universal Health Coverage</a:t>
            </a:r>
          </a:p>
          <a:p>
            <a:pPr marL="358766" indent="-277806">
              <a:lnSpc>
                <a:spcPct val="90000"/>
              </a:lnSpc>
              <a:buFont typeface="Arial"/>
              <a:buAutoNum type="arabicPeriod"/>
              <a:defRPr/>
            </a:pPr>
            <a:r>
              <a:rPr lang="id-ID" sz="1575" b="1" dirty="0"/>
              <a:t>Kematian akibat PTM dan pengendalian tembakau</a:t>
            </a:r>
          </a:p>
          <a:p>
            <a:pPr marL="358766" indent="-277806">
              <a:lnSpc>
                <a:spcPct val="90000"/>
              </a:lnSpc>
              <a:buFont typeface="Arial"/>
              <a:buAutoNum type="arabicPeriod"/>
              <a:defRPr/>
            </a:pPr>
            <a:r>
              <a:rPr lang="id-ID" sz="1575" b="1" dirty="0"/>
              <a:t>Penyalahgunaan narkotika dan alkohol</a:t>
            </a:r>
          </a:p>
          <a:p>
            <a:pPr marL="358766" indent="-277806">
              <a:lnSpc>
                <a:spcPct val="90000"/>
              </a:lnSpc>
              <a:buFont typeface="Arial"/>
              <a:buAutoNum type="arabicPeriod"/>
              <a:defRPr/>
            </a:pPr>
            <a:r>
              <a:rPr lang="id-ID" sz="1575" b="1" dirty="0"/>
              <a:t>Kematian dan cedera kecelakaan lalu lintas</a:t>
            </a:r>
          </a:p>
          <a:p>
            <a:pPr marL="358766" indent="-277806">
              <a:lnSpc>
                <a:spcPct val="90000"/>
              </a:lnSpc>
              <a:buFont typeface="Arial"/>
              <a:buAutoNum type="arabicPeriod"/>
              <a:defRPr/>
            </a:pPr>
            <a:r>
              <a:rPr lang="id-ID" sz="1575" b="1" dirty="0"/>
              <a:t>Kontaminasi dan polusi air, udara, tanah</a:t>
            </a:r>
          </a:p>
          <a:p>
            <a:pPr marL="358766" indent="-277806">
              <a:lnSpc>
                <a:spcPct val="90000"/>
              </a:lnSpc>
              <a:buFont typeface="Arial"/>
              <a:buAutoNum type="arabicPeriod"/>
              <a:defRPr/>
            </a:pPr>
            <a:r>
              <a:rPr lang="id-ID" sz="1575" b="1" dirty="0"/>
              <a:t>Penanganan krisis dan kegawatdaruratan</a:t>
            </a:r>
          </a:p>
          <a:p>
            <a:pPr marL="358766" indent="-277806">
              <a:lnSpc>
                <a:spcPct val="90000"/>
              </a:lnSpc>
              <a:buFont typeface="Arial"/>
              <a:buAutoNum type="arabicPeriod"/>
              <a:defRPr/>
            </a:pPr>
            <a:r>
              <a:rPr lang="id-ID" sz="1575" b="1" dirty="0"/>
              <a:t>Kesetaraan gender sebagai </a:t>
            </a:r>
            <a:r>
              <a:rPr lang="id-ID" sz="1575" b="1" i="1" dirty="0"/>
              <a:t>cross-cutting issue</a:t>
            </a:r>
            <a:endParaRPr lang="id-ID" sz="1575" b="1" dirty="0"/>
          </a:p>
          <a:p>
            <a:pPr marL="358766" indent="-277806">
              <a:lnSpc>
                <a:spcPct val="90000"/>
              </a:lnSpc>
              <a:buFont typeface="Arial"/>
              <a:buAutoNum type="arabicPeriod"/>
              <a:defRPr/>
            </a:pPr>
            <a:r>
              <a:rPr lang="id-ID" sz="1575" b="1" dirty="0"/>
              <a:t>Remaja sebagai aktor penting kesehatan seksual dan reproduksi</a:t>
            </a:r>
          </a:p>
        </p:txBody>
      </p:sp>
      <p:grpSp>
        <p:nvGrpSpPr>
          <p:cNvPr id="14342" name="Group 17"/>
          <p:cNvGrpSpPr>
            <a:grpSpLocks/>
          </p:cNvGrpSpPr>
          <p:nvPr/>
        </p:nvGrpSpPr>
        <p:grpSpPr bwMode="auto">
          <a:xfrm>
            <a:off x="4283869" y="2233612"/>
            <a:ext cx="831056" cy="2871788"/>
            <a:chOff x="4283968" y="1376867"/>
            <a:chExt cx="831416" cy="2871283"/>
          </a:xfrm>
        </p:grpSpPr>
        <p:pic>
          <p:nvPicPr>
            <p:cNvPr id="14344" name="Picture 25" descr="photo (2).JPG"/>
            <p:cNvPicPr>
              <a:picLocks noChangeAspect="1"/>
            </p:cNvPicPr>
            <p:nvPr/>
          </p:nvPicPr>
          <p:blipFill>
            <a:blip r:embed="rId3">
              <a:extLst>
                <a:ext uri="{28A0092B-C50C-407E-A947-70E740481C1C}">
                  <a14:useLocalDpi xmlns:a14="http://schemas.microsoft.com/office/drawing/2010/main" val="0"/>
                </a:ext>
              </a:extLst>
            </a:blip>
            <a:srcRect l="16925" t="12457" r="67325" b="59859"/>
            <a:stretch>
              <a:fillRect/>
            </a:stretch>
          </p:blipFill>
          <p:spPr bwMode="auto">
            <a:xfrm>
              <a:off x="4303235" y="1376867"/>
              <a:ext cx="767445" cy="63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6" descr="photo (2).JPG"/>
            <p:cNvPicPr>
              <a:picLocks noChangeAspect="1"/>
            </p:cNvPicPr>
            <p:nvPr/>
          </p:nvPicPr>
          <p:blipFill>
            <a:blip r:embed="rId3">
              <a:extLst>
                <a:ext uri="{28A0092B-C50C-407E-A947-70E740481C1C}">
                  <a14:useLocalDpi xmlns:a14="http://schemas.microsoft.com/office/drawing/2010/main" val="0"/>
                </a:ext>
              </a:extLst>
            </a:blip>
            <a:srcRect l="33852" t="12457" r="50398" b="59859"/>
            <a:stretch>
              <a:fillRect/>
            </a:stretch>
          </p:blipFill>
          <p:spPr bwMode="auto">
            <a:xfrm>
              <a:off x="4283968" y="2088232"/>
              <a:ext cx="7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7" descr="photo (2).JPG"/>
            <p:cNvPicPr>
              <a:picLocks noChangeAspect="1"/>
            </p:cNvPicPr>
            <p:nvPr/>
          </p:nvPicPr>
          <p:blipFill>
            <a:blip r:embed="rId3">
              <a:extLst>
                <a:ext uri="{28A0092B-C50C-407E-A947-70E740481C1C}">
                  <a14:useLocalDpi xmlns:a14="http://schemas.microsoft.com/office/drawing/2010/main" val="0"/>
                </a:ext>
              </a:extLst>
            </a:blip>
            <a:srcRect l="67703" t="12457" r="16547" b="59859"/>
            <a:stretch>
              <a:fillRect/>
            </a:stretch>
          </p:blipFill>
          <p:spPr bwMode="auto">
            <a:xfrm>
              <a:off x="4283968" y="2808312"/>
              <a:ext cx="778543" cy="6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8" descr="photo (2).JPG"/>
            <p:cNvPicPr>
              <a:picLocks noChangeAspect="1"/>
            </p:cNvPicPr>
            <p:nvPr/>
          </p:nvPicPr>
          <p:blipFill>
            <a:blip r:embed="rId3">
              <a:extLst>
                <a:ext uri="{28A0092B-C50C-407E-A947-70E740481C1C}">
                  <a14:useLocalDpi xmlns:a14="http://schemas.microsoft.com/office/drawing/2010/main" val="0"/>
                </a:ext>
              </a:extLst>
            </a:blip>
            <a:srcRect l="84621" t="12457" r="-961" b="59859"/>
            <a:stretch>
              <a:fillRect/>
            </a:stretch>
          </p:blipFill>
          <p:spPr bwMode="auto">
            <a:xfrm>
              <a:off x="4316671" y="3511874"/>
              <a:ext cx="798713" cy="73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E1D19E81-33E5-43F2-87A5-1F32825C1F2F}" type="slidenum">
              <a:rPr lang="id-ID" altLang="en-US" sz="900">
                <a:solidFill>
                  <a:srgbClr val="898989"/>
                </a:solidFill>
              </a:rPr>
              <a:pPr>
                <a:lnSpc>
                  <a:spcPct val="100000"/>
                </a:lnSpc>
                <a:spcBef>
                  <a:spcPct val="0"/>
                </a:spcBef>
                <a:buFontTx/>
                <a:buNone/>
              </a:pPr>
              <a:t>5</a:t>
            </a:fld>
            <a:endParaRPr lang="id-ID" altLang="en-US" sz="900">
              <a:solidFill>
                <a:srgbClr val="898989"/>
              </a:solidFill>
            </a:endParaRPr>
          </a:p>
        </p:txBody>
      </p:sp>
    </p:spTree>
    <p:extLst>
      <p:ext uri="{BB962C8B-B14F-4D97-AF65-F5344CB8AC3E}">
        <p14:creationId xmlns:p14="http://schemas.microsoft.com/office/powerpoint/2010/main" val="372976622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29"/>
          <p:cNvSpPr>
            <a:spLocks noGrp="1"/>
          </p:cNvSpPr>
          <p:nvPr>
            <p:ph type="title"/>
          </p:nvPr>
        </p:nvSpPr>
        <p:spPr>
          <a:xfrm>
            <a:off x="107157" y="692944"/>
            <a:ext cx="8985647" cy="857250"/>
          </a:xfrm>
        </p:spPr>
        <p:txBody>
          <a:bodyPr vert="horz" tIns="34289" bIns="34289" anchor="ctr">
            <a:noAutofit/>
          </a:bodyPr>
          <a:lstStyle/>
          <a:p>
            <a:pPr eaLnBrk="1" hangingPunct="1">
              <a:defRPr/>
            </a:pPr>
            <a:r>
              <a:rPr lang="id-ID" sz="2475" b="1" dirty="0">
                <a:solidFill>
                  <a:schemeClr val="tx1">
                    <a:lumMod val="85000"/>
                    <a:lumOff val="15000"/>
                  </a:schemeClr>
                </a:solidFill>
                <a:latin typeface="Calibri"/>
                <a:cs typeface="Calibri"/>
              </a:rPr>
              <a:t>PERANGKAT IMPLEMENTASI </a:t>
            </a:r>
            <a:r>
              <a:rPr lang="id-ID" sz="2475" b="1" i="1" dirty="0">
                <a:solidFill>
                  <a:schemeClr val="tx1">
                    <a:lumMod val="85000"/>
                    <a:lumOff val="15000"/>
                  </a:schemeClr>
                </a:solidFill>
                <a:latin typeface="Calibri"/>
                <a:cs typeface="Calibri"/>
              </a:rPr>
              <a:t>SDGs</a:t>
            </a:r>
            <a:endParaRPr lang="id-ID" sz="2475" b="1" i="1" dirty="0">
              <a:latin typeface="Calibri"/>
              <a:cs typeface="Calibri"/>
            </a:endParaRPr>
          </a:p>
        </p:txBody>
      </p:sp>
      <p:sp>
        <p:nvSpPr>
          <p:cNvPr id="2" name="Content Placeholder 1"/>
          <p:cNvSpPr>
            <a:spLocks noGrp="1"/>
          </p:cNvSpPr>
          <p:nvPr>
            <p:ph idx="1"/>
          </p:nvPr>
        </p:nvSpPr>
        <p:spPr>
          <a:xfrm>
            <a:off x="179785" y="2540794"/>
            <a:ext cx="4895850" cy="2759869"/>
          </a:xfrm>
        </p:spPr>
        <p:txBody>
          <a:bodyPr vert="horz" rIns="68579" bIns="34289">
            <a:normAutofit fontScale="62500" lnSpcReduction="20000"/>
          </a:bodyPr>
          <a:lstStyle/>
          <a:p>
            <a:pPr marL="179785" indent="-179785"/>
            <a:r>
              <a:rPr lang="en-US" altLang="en-US" sz="1800" b="1"/>
              <a:t>Mencakup: </a:t>
            </a:r>
          </a:p>
          <a:p>
            <a:pPr marL="469106" lvl="1" indent="-269081">
              <a:buFont typeface="Calibri Light" panose="020F0302020204030204" pitchFamily="34" charset="0"/>
              <a:buAutoNum type="arabicPeriod"/>
            </a:pPr>
            <a:r>
              <a:rPr lang="en-US" altLang="en-US" b="1" smtClean="0"/>
              <a:t>Kerangka kebijakan dan kelembagaan, </a:t>
            </a:r>
          </a:p>
          <a:p>
            <a:pPr marL="469106" lvl="1" indent="-269081">
              <a:buFont typeface="Calibri Light" panose="020F0302020204030204" pitchFamily="34" charset="0"/>
              <a:buAutoNum type="arabicPeriod"/>
            </a:pPr>
            <a:r>
              <a:rPr lang="en-US" altLang="en-US" b="1" smtClean="0"/>
              <a:t>kemitraan multisektor  </a:t>
            </a:r>
          </a:p>
          <a:p>
            <a:pPr marL="469106" lvl="1" indent="-269081">
              <a:buFont typeface="Calibri Light" panose="020F0302020204030204" pitchFamily="34" charset="0"/>
              <a:buAutoNum type="arabicPeriod"/>
            </a:pPr>
            <a:r>
              <a:rPr lang="en-US" altLang="en-US" b="1" smtClean="0"/>
              <a:t>pembiayaan, </a:t>
            </a:r>
          </a:p>
          <a:p>
            <a:pPr marL="469106" lvl="1" indent="-269081">
              <a:buFont typeface="Calibri Light" panose="020F0302020204030204" pitchFamily="34" charset="0"/>
              <a:buAutoNum type="arabicPeriod"/>
            </a:pPr>
            <a:r>
              <a:rPr lang="en-US" altLang="en-US" b="1" smtClean="0"/>
              <a:t>ketersediaan, kualitas sistem data dan informasi, </a:t>
            </a:r>
          </a:p>
          <a:p>
            <a:pPr marL="469106" lvl="1" indent="-269081">
              <a:buFont typeface="Calibri Light" panose="020F0302020204030204" pitchFamily="34" charset="0"/>
              <a:buAutoNum type="arabicPeriod"/>
            </a:pPr>
            <a:r>
              <a:rPr lang="en-US" altLang="en-US" b="1" smtClean="0"/>
              <a:t>akuntabilitas,</a:t>
            </a:r>
          </a:p>
          <a:p>
            <a:pPr marL="469106" lvl="1" indent="-269081">
              <a:buFont typeface="Calibri Light" panose="020F0302020204030204" pitchFamily="34" charset="0"/>
              <a:buAutoNum type="arabicPeriod"/>
            </a:pPr>
            <a:r>
              <a:rPr lang="en-US" altLang="en-US" b="1" smtClean="0"/>
              <a:t>teknologi dan ilmu pengetahuan, </a:t>
            </a:r>
          </a:p>
          <a:p>
            <a:pPr marL="469106" lvl="1" indent="-269081">
              <a:buFont typeface="Calibri Light" panose="020F0302020204030204" pitchFamily="34" charset="0"/>
              <a:buAutoNum type="arabicPeriod"/>
            </a:pPr>
            <a:r>
              <a:rPr lang="en-US" altLang="en-US" b="1" smtClean="0"/>
              <a:t>peningkatan kapasitas nasional (melalui kerjasama antar negara), </a:t>
            </a:r>
          </a:p>
          <a:p>
            <a:pPr marL="469106" lvl="1" indent="-269081">
              <a:buFont typeface="Calibri Light" panose="020F0302020204030204" pitchFamily="34" charset="0"/>
              <a:buAutoNum type="arabicPeriod"/>
            </a:pPr>
            <a:r>
              <a:rPr lang="en-US" altLang="en-US" b="1" smtClean="0"/>
              <a:t>sistem perdagangan</a:t>
            </a:r>
          </a:p>
        </p:txBody>
      </p:sp>
      <p:sp>
        <p:nvSpPr>
          <p:cNvPr id="15364"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79" tIns="34289" rIns="68579"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D10DF069-3FC5-41C9-9309-B11B7ECAC3DE}" type="slidenum">
              <a:rPr lang="id-ID" altLang="en-US" sz="900">
                <a:solidFill>
                  <a:srgbClr val="898989"/>
                </a:solidFill>
              </a:rPr>
              <a:pPr>
                <a:lnSpc>
                  <a:spcPct val="100000"/>
                </a:lnSpc>
                <a:spcBef>
                  <a:spcPct val="0"/>
                </a:spcBef>
                <a:buFontTx/>
                <a:buNone/>
              </a:pPr>
              <a:t>6</a:t>
            </a:fld>
            <a:endParaRPr lang="id-ID" altLang="en-US" sz="900">
              <a:solidFill>
                <a:srgbClr val="898989"/>
              </a:solidFill>
            </a:endParaRPr>
          </a:p>
        </p:txBody>
      </p:sp>
      <p:sp>
        <p:nvSpPr>
          <p:cNvPr id="3" name="Rectangle 2"/>
          <p:cNvSpPr/>
          <p:nvPr/>
        </p:nvSpPr>
        <p:spPr>
          <a:xfrm>
            <a:off x="319087" y="2852738"/>
            <a:ext cx="4320779" cy="935831"/>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lIns="68579" tIns="34289" rIns="68579" bIns="34289" anchor="ctr"/>
          <a:lstStyle/>
          <a:p>
            <a:pPr algn="ctr" eaLnBrk="1" hangingPunct="1">
              <a:defRPr/>
            </a:pPr>
            <a:endParaRPr lang="en-US" sz="1350"/>
          </a:p>
        </p:txBody>
      </p:sp>
      <p:sp>
        <p:nvSpPr>
          <p:cNvPr id="15366" name="TextBox 3"/>
          <p:cNvSpPr txBox="1">
            <a:spLocks noChangeArrowheads="1"/>
          </p:cNvSpPr>
          <p:nvPr/>
        </p:nvSpPr>
        <p:spPr bwMode="auto">
          <a:xfrm>
            <a:off x="251222" y="1413272"/>
            <a:ext cx="8209359" cy="102720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25" b="1">
                <a:latin typeface="Arial" panose="020B0604020202020204" pitchFamily="34" charset="0"/>
              </a:rPr>
              <a:t>Aspek-aspek kunci untuk keberhasilan implementasi strategi, program, dan kualitas kinerja operasional untuk pencapaian target SDGs.</a:t>
            </a:r>
          </a:p>
        </p:txBody>
      </p:sp>
      <p:sp>
        <p:nvSpPr>
          <p:cNvPr id="5" name="TextBox 4"/>
          <p:cNvSpPr txBox="1">
            <a:spLocks noChangeArrowheads="1"/>
          </p:cNvSpPr>
          <p:nvPr/>
        </p:nvSpPr>
        <p:spPr bwMode="auto">
          <a:xfrm>
            <a:off x="1638300" y="2493169"/>
            <a:ext cx="2714201" cy="30008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b="1">
                <a:solidFill>
                  <a:schemeClr val="bg1"/>
                </a:solidFill>
                <a:latin typeface="Arial" panose="020B0604020202020204" pitchFamily="34" charset="0"/>
              </a:rPr>
              <a:t>PROGRAM INDONESIA SEHAT</a:t>
            </a:r>
          </a:p>
        </p:txBody>
      </p:sp>
      <p:pic>
        <p:nvPicPr>
          <p:cNvPr id="11" name="Picture 10" descr="photo (2).JPG"/>
          <p:cNvPicPr>
            <a:picLocks noChangeAspect="1"/>
          </p:cNvPicPr>
          <p:nvPr/>
        </p:nvPicPr>
        <p:blipFill>
          <a:blip r:embed="rId2">
            <a:extLst>
              <a:ext uri="{28A0092B-C50C-407E-A947-70E740481C1C}">
                <a14:useLocalDpi xmlns:a14="http://schemas.microsoft.com/office/drawing/2010/main" val="0"/>
              </a:ext>
            </a:extLst>
          </a:blip>
          <a:srcRect l="16925" t="12457" r="67325" b="59859"/>
          <a:stretch>
            <a:fillRect/>
          </a:stretch>
        </p:blipFill>
        <p:spPr bwMode="auto">
          <a:xfrm>
            <a:off x="4716066" y="2503885"/>
            <a:ext cx="695325" cy="57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hoto (2).JPG"/>
          <p:cNvPicPr>
            <a:picLocks noChangeAspect="1"/>
          </p:cNvPicPr>
          <p:nvPr/>
        </p:nvPicPr>
        <p:blipFill>
          <a:blip r:embed="rId2">
            <a:extLst>
              <a:ext uri="{28A0092B-C50C-407E-A947-70E740481C1C}">
                <a14:useLocalDpi xmlns:a14="http://schemas.microsoft.com/office/drawing/2010/main" val="0"/>
              </a:ext>
            </a:extLst>
          </a:blip>
          <a:srcRect l="33852" t="12457" r="50398" b="59859"/>
          <a:stretch>
            <a:fillRect/>
          </a:stretch>
        </p:blipFill>
        <p:spPr bwMode="auto">
          <a:xfrm>
            <a:off x="4716067" y="3100388"/>
            <a:ext cx="70604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oto (2).JPG"/>
          <p:cNvPicPr>
            <a:picLocks noChangeAspect="1"/>
          </p:cNvPicPr>
          <p:nvPr/>
        </p:nvPicPr>
        <p:blipFill>
          <a:blip r:embed="rId2">
            <a:extLst>
              <a:ext uri="{28A0092B-C50C-407E-A947-70E740481C1C}">
                <a14:useLocalDpi xmlns:a14="http://schemas.microsoft.com/office/drawing/2010/main" val="0"/>
              </a:ext>
            </a:extLst>
          </a:blip>
          <a:srcRect l="67703" t="12457" r="16547" b="59859"/>
          <a:stretch>
            <a:fillRect/>
          </a:stretch>
        </p:blipFill>
        <p:spPr bwMode="auto">
          <a:xfrm>
            <a:off x="5436394" y="2515791"/>
            <a:ext cx="678656"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hoto (2).JPG"/>
          <p:cNvPicPr>
            <a:picLocks noChangeAspect="1"/>
          </p:cNvPicPr>
          <p:nvPr/>
        </p:nvPicPr>
        <p:blipFill>
          <a:blip r:embed="rId2">
            <a:extLst>
              <a:ext uri="{28A0092B-C50C-407E-A947-70E740481C1C}">
                <a14:useLocalDpi xmlns:a14="http://schemas.microsoft.com/office/drawing/2010/main" val="0"/>
              </a:ext>
            </a:extLst>
          </a:blip>
          <a:srcRect l="84621" t="12457" r="-961" b="59859"/>
          <a:stretch>
            <a:fillRect/>
          </a:stretch>
        </p:blipFill>
        <p:spPr bwMode="auto">
          <a:xfrm>
            <a:off x="5436394" y="3115866"/>
            <a:ext cx="72032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riped Right Arrow 6"/>
          <p:cNvSpPr/>
          <p:nvPr/>
        </p:nvSpPr>
        <p:spPr>
          <a:xfrm>
            <a:off x="6156723" y="2852737"/>
            <a:ext cx="431006" cy="1223963"/>
          </a:xfrm>
          <a:prstGeom prst="striped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hangingPunct="1">
              <a:defRPr/>
            </a:pPr>
            <a:endParaRPr lang="en-US" sz="1350"/>
          </a:p>
        </p:txBody>
      </p:sp>
      <p:sp>
        <p:nvSpPr>
          <p:cNvPr id="8" name="TextBox 7"/>
          <p:cNvSpPr txBox="1"/>
          <p:nvPr/>
        </p:nvSpPr>
        <p:spPr>
          <a:xfrm>
            <a:off x="6743700" y="3069431"/>
            <a:ext cx="2266950" cy="761745"/>
          </a:xfrm>
          <a:prstGeom prst="rect">
            <a:avLst/>
          </a:prstGeom>
          <a:ln w="57150" cmpd="sng">
            <a:solidFill>
              <a:srgbClr val="FFFF00"/>
            </a:solidFill>
          </a:ln>
        </p:spPr>
        <p:style>
          <a:lnRef idx="1">
            <a:schemeClr val="accent3"/>
          </a:lnRef>
          <a:fillRef idx="2">
            <a:schemeClr val="accent3"/>
          </a:fillRef>
          <a:effectRef idx="1">
            <a:schemeClr val="accent3"/>
          </a:effectRef>
          <a:fontRef idx="minor">
            <a:schemeClr val="dk1"/>
          </a:fontRef>
        </p:style>
        <p:txBody>
          <a:bodyPr lIns="91438" tIns="45719" rIns="91438" bIns="45719">
            <a:spAutoFit/>
          </a:bodyPr>
          <a:lstStyle/>
          <a:p>
            <a:pPr algn="ctr" eaLnBrk="1" hangingPunct="1">
              <a:defRPr/>
            </a:pPr>
            <a:r>
              <a:rPr lang="en-US" sz="2175" b="1" dirty="0"/>
              <a:t>KELUARGA SEHAT</a:t>
            </a:r>
          </a:p>
        </p:txBody>
      </p:sp>
      <p:sp>
        <p:nvSpPr>
          <p:cNvPr id="9" name="TextBox 8"/>
          <p:cNvSpPr txBox="1"/>
          <p:nvPr/>
        </p:nvSpPr>
        <p:spPr>
          <a:xfrm>
            <a:off x="4670822" y="3788569"/>
            <a:ext cx="1485900" cy="1627367"/>
          </a:xfrm>
          <a:prstGeom prst="rect">
            <a:avLst/>
          </a:prstGeom>
        </p:spPr>
        <p:style>
          <a:lnRef idx="1">
            <a:schemeClr val="accent5"/>
          </a:lnRef>
          <a:fillRef idx="2">
            <a:schemeClr val="accent5"/>
          </a:fillRef>
          <a:effectRef idx="1">
            <a:schemeClr val="accent5"/>
          </a:effectRef>
          <a:fontRef idx="minor">
            <a:schemeClr val="dk1"/>
          </a:fontRef>
        </p:style>
        <p:txBody>
          <a:bodyPr lIns="91438" tIns="45719" rIns="91438" bIns="45719">
            <a:spAutoFit/>
          </a:bodyPr>
          <a:lstStyle/>
          <a:p>
            <a:pPr algn="r" eaLnBrk="1" hangingPunct="1">
              <a:defRPr/>
            </a:pPr>
            <a:r>
              <a:rPr lang="en-US" sz="1425" b="1" i="1" dirty="0"/>
              <a:t>DIMENSI SOSIAL SDGs: PEOPLE-CENTERED DEVELOPMENT  (PEMBANGUNAN KEHIDUPAN MANUSIA)</a:t>
            </a:r>
          </a:p>
        </p:txBody>
      </p:sp>
      <p:sp>
        <p:nvSpPr>
          <p:cNvPr id="19" name="TextBox 18"/>
          <p:cNvSpPr txBox="1"/>
          <p:nvPr/>
        </p:nvSpPr>
        <p:spPr>
          <a:xfrm>
            <a:off x="6731794" y="3556398"/>
            <a:ext cx="2305050" cy="796370"/>
          </a:xfrm>
          <a:prstGeom prst="rect">
            <a:avLst/>
          </a:prstGeom>
          <a:ln/>
        </p:spPr>
        <p:style>
          <a:lnRef idx="1">
            <a:schemeClr val="accent5"/>
          </a:lnRef>
          <a:fillRef idx="2">
            <a:schemeClr val="accent5"/>
          </a:fillRef>
          <a:effectRef idx="1">
            <a:schemeClr val="accent5"/>
          </a:effectRef>
          <a:fontRef idx="minor">
            <a:schemeClr val="dk1"/>
          </a:fontRef>
        </p:style>
        <p:txBody>
          <a:bodyPr lIns="68579" tIns="34289" rIns="68579" bIns="34289">
            <a:spAutoFit/>
          </a:bodyPr>
          <a:lstStyle/>
          <a:p>
            <a:pPr algn="ctr" eaLnBrk="1" hangingPunct="1">
              <a:defRPr/>
            </a:pPr>
            <a:r>
              <a:rPr lang="en-US" sz="1575" b="1" dirty="0">
                <a:solidFill>
                  <a:schemeClr val="tx1"/>
                </a:solidFill>
              </a:rPr>
              <a:t>PELAYANAN KESEHATAN DI SELURUH DAUR KEHIDUPAN MANUSIA</a:t>
            </a:r>
          </a:p>
        </p:txBody>
      </p:sp>
      <p:pic>
        <p:nvPicPr>
          <p:cNvPr id="20" name="Picture 3"/>
          <p:cNvPicPr>
            <a:picLocks noChangeAspect="1"/>
          </p:cNvPicPr>
          <p:nvPr/>
        </p:nvPicPr>
        <p:blipFill>
          <a:blip r:embed="rId3" cstate="print">
            <a:extLst>
              <a:ext uri="{28A0092B-C50C-407E-A947-70E740481C1C}">
                <a14:useLocalDpi xmlns:a14="http://schemas.microsoft.com/office/drawing/2010/main" val="0"/>
              </a:ext>
            </a:extLst>
          </a:blip>
          <a:srcRect l="21584" t="12405" r="21967" b="38377"/>
          <a:stretch>
            <a:fillRect/>
          </a:stretch>
        </p:blipFill>
        <p:spPr bwMode="auto">
          <a:xfrm>
            <a:off x="7092554" y="2205038"/>
            <a:ext cx="1439465"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txBox="1">
            <a:spLocks/>
          </p:cNvSpPr>
          <p:nvPr/>
        </p:nvSpPr>
        <p:spPr bwMode="auto">
          <a:xfrm>
            <a:off x="6660356" y="4436269"/>
            <a:ext cx="2376488" cy="115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marL="231775" indent="-231775" defTabSz="12176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2176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2176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00000"/>
              </a:lnSpc>
              <a:spcBef>
                <a:spcPct val="20000"/>
              </a:spcBef>
              <a:buFont typeface="Calibri" panose="020F0502020204030204" pitchFamily="34" charset="0"/>
              <a:buAutoNum type="arabicPeriod"/>
            </a:pPr>
            <a:r>
              <a:rPr lang="en-US" altLang="en-US" sz="1125" b="1" i="1" u="sng">
                <a:solidFill>
                  <a:srgbClr val="000000"/>
                </a:solidFill>
              </a:rPr>
              <a:t>SASARAN</a:t>
            </a:r>
            <a:r>
              <a:rPr lang="en-US" altLang="en-US" sz="1125" b="1" i="1">
                <a:solidFill>
                  <a:srgbClr val="000000"/>
                </a:solidFill>
              </a:rPr>
              <a:t>: KELUARGA</a:t>
            </a:r>
          </a:p>
          <a:p>
            <a:pPr algn="r" eaLnBrk="1" hangingPunct="1">
              <a:lnSpc>
                <a:spcPct val="100000"/>
              </a:lnSpc>
              <a:spcBef>
                <a:spcPct val="20000"/>
              </a:spcBef>
              <a:buFont typeface="Calibri" panose="020F0502020204030204" pitchFamily="34" charset="0"/>
              <a:buAutoNum type="arabicPeriod"/>
            </a:pPr>
            <a:r>
              <a:rPr lang="en-US" altLang="en-US" sz="1125" b="1" i="1" u="sng">
                <a:solidFill>
                  <a:srgbClr val="000000"/>
                </a:solidFill>
              </a:rPr>
              <a:t>PRIORITAS</a:t>
            </a:r>
            <a:r>
              <a:rPr lang="en-US" altLang="en-US" sz="1125" b="1" i="1">
                <a:solidFill>
                  <a:srgbClr val="000000"/>
                </a:solidFill>
              </a:rPr>
              <a:t>: PROMOTIF-PREVENTIF</a:t>
            </a:r>
            <a:r>
              <a:rPr lang="id-ID" altLang="en-US" sz="1125" b="1" i="1">
                <a:solidFill>
                  <a:srgbClr val="000000"/>
                </a:solidFill>
              </a:rPr>
              <a:t> </a:t>
            </a:r>
            <a:r>
              <a:rPr lang="en-US" altLang="en-US" sz="1125" b="1" i="1">
                <a:solidFill>
                  <a:srgbClr val="000000"/>
                </a:solidFill>
              </a:rPr>
              <a:t>D</a:t>
            </a:r>
            <a:r>
              <a:rPr lang="id-ID" altLang="en-US" sz="1125" b="1" i="1">
                <a:solidFill>
                  <a:srgbClr val="000000"/>
                </a:solidFill>
              </a:rPr>
              <a:t>ISERTAI </a:t>
            </a:r>
            <a:r>
              <a:rPr lang="en-US" altLang="en-US" sz="1125" b="1" i="1">
                <a:solidFill>
                  <a:srgbClr val="000000"/>
                </a:solidFill>
              </a:rPr>
              <a:t>P</a:t>
            </a:r>
            <a:r>
              <a:rPr lang="id-ID" altLang="en-US" sz="1125" b="1" i="1">
                <a:solidFill>
                  <a:srgbClr val="000000"/>
                </a:solidFill>
              </a:rPr>
              <a:t>ENGUATAN UKBM</a:t>
            </a:r>
            <a:endParaRPr lang="en-US" altLang="en-US" sz="1125" i="1">
              <a:solidFill>
                <a:srgbClr val="000000"/>
              </a:solidFill>
            </a:endParaRPr>
          </a:p>
          <a:p>
            <a:pPr algn="r" eaLnBrk="1" hangingPunct="1">
              <a:lnSpc>
                <a:spcPct val="100000"/>
              </a:lnSpc>
              <a:spcBef>
                <a:spcPct val="20000"/>
              </a:spcBef>
              <a:buFont typeface="Calibri" panose="020F0502020204030204" pitchFamily="34" charset="0"/>
              <a:buAutoNum type="arabicPeriod"/>
            </a:pPr>
            <a:r>
              <a:rPr lang="id-ID" altLang="en-US" sz="1125" b="1" i="1" u="sng">
                <a:solidFill>
                  <a:srgbClr val="000000"/>
                </a:solidFill>
              </a:rPr>
              <a:t>TOTAL COVERAGE </a:t>
            </a:r>
            <a:r>
              <a:rPr lang="id-ID" altLang="en-US" sz="1125" b="1" i="1">
                <a:solidFill>
                  <a:srgbClr val="000000"/>
                </a:solidFill>
                <a:sym typeface="Wingdings" panose="05000000000000000000" pitchFamily="2" charset="2"/>
              </a:rPr>
              <a:t> </a:t>
            </a:r>
            <a:r>
              <a:rPr lang="id-ID" altLang="en-US" sz="1125" b="1" i="1">
                <a:solidFill>
                  <a:srgbClr val="000000"/>
                </a:solidFill>
              </a:rPr>
              <a:t>K</a:t>
            </a:r>
            <a:r>
              <a:rPr lang="en-US" altLang="en-US" sz="1125" b="1" i="1">
                <a:solidFill>
                  <a:srgbClr val="000000"/>
                </a:solidFill>
              </a:rPr>
              <a:t>UNJUNGAN RUMAH </a:t>
            </a:r>
            <a:r>
              <a:rPr lang="id-ID" altLang="en-US" sz="1125" b="1" i="1">
                <a:solidFill>
                  <a:srgbClr val="000000"/>
                </a:solidFill>
              </a:rPr>
              <a:t>(JEMPUT BOLA/ OUTREACH)</a:t>
            </a:r>
          </a:p>
        </p:txBody>
      </p:sp>
      <p:sp>
        <p:nvSpPr>
          <p:cNvPr id="18" name="TextBox 17"/>
          <p:cNvSpPr txBox="1">
            <a:spLocks noChangeArrowheads="1"/>
          </p:cNvSpPr>
          <p:nvPr/>
        </p:nvSpPr>
        <p:spPr bwMode="auto">
          <a:xfrm>
            <a:off x="3780235" y="2182416"/>
            <a:ext cx="2303859" cy="4616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solidFill>
                  <a:schemeClr val="bg1"/>
                </a:solidFill>
                <a:latin typeface="Arial" panose="020B0604020202020204" pitchFamily="34" charset="0"/>
              </a:rPr>
              <a:t>NAWA CITA + AGENDA GLOBAL</a:t>
            </a:r>
          </a:p>
        </p:txBody>
      </p:sp>
    </p:spTree>
    <p:extLst>
      <p:ext uri="{BB962C8B-B14F-4D97-AF65-F5344CB8AC3E}">
        <p14:creationId xmlns:p14="http://schemas.microsoft.com/office/powerpoint/2010/main" val="4053787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5" grpId="0" animBg="1"/>
      <p:bldP spid="8" grpId="0" animBg="1"/>
      <p:bldP spid="9" grpId="0" animBg="1"/>
      <p:bldP spid="19" grpId="0" animBg="1"/>
      <p:bldP spid="22"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06" y="1085850"/>
            <a:ext cx="864393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BC685385-5C36-4062-92FB-D4ED13679CEA}" type="slidenum">
              <a:rPr lang="id-ID" altLang="en-US" sz="900">
                <a:solidFill>
                  <a:srgbClr val="898989"/>
                </a:solidFill>
              </a:rPr>
              <a:pPr>
                <a:lnSpc>
                  <a:spcPct val="100000"/>
                </a:lnSpc>
                <a:spcBef>
                  <a:spcPct val="0"/>
                </a:spcBef>
                <a:buFontTx/>
                <a:buNone/>
              </a:pPr>
              <a:t>7</a:t>
            </a:fld>
            <a:endParaRPr lang="id-ID" altLang="en-US" sz="900">
              <a:solidFill>
                <a:srgbClr val="898989"/>
              </a:solidFill>
            </a:endParaRPr>
          </a:p>
        </p:txBody>
      </p:sp>
      <p:sp>
        <p:nvSpPr>
          <p:cNvPr id="5" name="Rectangle 4"/>
          <p:cNvSpPr/>
          <p:nvPr/>
        </p:nvSpPr>
        <p:spPr>
          <a:xfrm>
            <a:off x="5810250" y="5113735"/>
            <a:ext cx="2655094" cy="58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sz="1350"/>
          </a:p>
        </p:txBody>
      </p:sp>
      <p:sp>
        <p:nvSpPr>
          <p:cNvPr id="6" name="Oval 5"/>
          <p:cNvSpPr/>
          <p:nvPr/>
        </p:nvSpPr>
        <p:spPr>
          <a:xfrm>
            <a:off x="1700212" y="4371975"/>
            <a:ext cx="1957388"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Tree>
    <p:extLst>
      <p:ext uri="{BB962C8B-B14F-4D97-AF65-F5344CB8AC3E}">
        <p14:creationId xmlns:p14="http://schemas.microsoft.com/office/powerpoint/2010/main" val="3956819213"/>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999060" y="3326606"/>
            <a:ext cx="1147763" cy="54292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Pemda:</a:t>
            </a:r>
          </a:p>
          <a:p>
            <a:pPr algn="ctr" eaLnBrk="1" hangingPunct="1">
              <a:defRPr/>
            </a:pPr>
            <a:r>
              <a:rPr lang="id-ID" sz="825" b="1" dirty="0">
                <a:solidFill>
                  <a:schemeClr val="tx1"/>
                </a:solidFill>
              </a:rPr>
              <a:t>Taman untuk aktifitas fisik</a:t>
            </a:r>
          </a:p>
          <a:p>
            <a:pPr algn="ctr" eaLnBrk="1" hangingPunct="1">
              <a:defRPr/>
            </a:pPr>
            <a:r>
              <a:rPr lang="id-ID" sz="825" b="1" i="1" dirty="0">
                <a:solidFill>
                  <a:schemeClr val="tx1"/>
                </a:solidFill>
              </a:rPr>
              <a:t>Car Free Day</a:t>
            </a:r>
          </a:p>
        </p:txBody>
      </p:sp>
      <p:sp>
        <p:nvSpPr>
          <p:cNvPr id="18" name="Rectangle 17"/>
          <p:cNvSpPr/>
          <p:nvPr/>
        </p:nvSpPr>
        <p:spPr>
          <a:xfrm>
            <a:off x="6429376" y="2121694"/>
            <a:ext cx="1584722" cy="3193256"/>
          </a:xfrm>
          <a:prstGeom prst="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01" name="Rectangle 100"/>
          <p:cNvSpPr/>
          <p:nvPr/>
        </p:nvSpPr>
        <p:spPr>
          <a:xfrm>
            <a:off x="4644629" y="3277791"/>
            <a:ext cx="1466850" cy="366713"/>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dirty="0">
                <a:solidFill>
                  <a:schemeClr val="tx1"/>
                </a:solidFill>
              </a:rPr>
              <a:t>Kemenparekraf</a:t>
            </a:r>
            <a:r>
              <a:rPr lang="id-ID" sz="825" dirty="0">
                <a:solidFill>
                  <a:schemeClr val="tx1"/>
                </a:solidFill>
              </a:rPr>
              <a:t>:</a:t>
            </a:r>
          </a:p>
          <a:p>
            <a:pPr algn="ctr" eaLnBrk="1" hangingPunct="1">
              <a:defRPr/>
            </a:pPr>
            <a:r>
              <a:rPr lang="id-ID" sz="825" dirty="0">
                <a:solidFill>
                  <a:schemeClr val="tx1"/>
                </a:solidFill>
              </a:rPr>
              <a:t>Pariwisata </a:t>
            </a:r>
          </a:p>
          <a:p>
            <a:pPr algn="ctr" eaLnBrk="1" hangingPunct="1">
              <a:defRPr/>
            </a:pPr>
            <a:r>
              <a:rPr lang="id-ID" sz="825" dirty="0">
                <a:solidFill>
                  <a:schemeClr val="tx1"/>
                </a:solidFill>
              </a:rPr>
              <a:t>Olahraga</a:t>
            </a:r>
          </a:p>
        </p:txBody>
      </p:sp>
      <p:sp>
        <p:nvSpPr>
          <p:cNvPr id="109" name="Rectangle 108"/>
          <p:cNvSpPr/>
          <p:nvPr/>
        </p:nvSpPr>
        <p:spPr>
          <a:xfrm>
            <a:off x="4644629" y="4679157"/>
            <a:ext cx="1466850" cy="29408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Kemenkes:</a:t>
            </a:r>
            <a:r>
              <a:rPr lang="id-ID" sz="825" dirty="0">
                <a:solidFill>
                  <a:schemeClr val="tx1"/>
                </a:solidFill>
              </a:rPr>
              <a:t> Surveilans penyakit</a:t>
            </a:r>
          </a:p>
        </p:txBody>
      </p:sp>
      <p:sp>
        <p:nvSpPr>
          <p:cNvPr id="107" name="Rectangle 106"/>
          <p:cNvSpPr/>
          <p:nvPr/>
        </p:nvSpPr>
        <p:spPr>
          <a:xfrm>
            <a:off x="304800" y="2171701"/>
            <a:ext cx="1152525" cy="373856"/>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Kemenperin: </a:t>
            </a:r>
            <a:r>
              <a:rPr lang="id-ID" sz="825" dirty="0">
                <a:solidFill>
                  <a:schemeClr val="tx1"/>
                </a:solidFill>
              </a:rPr>
              <a:t>Fortifikasi,  GGL</a:t>
            </a:r>
          </a:p>
        </p:txBody>
      </p:sp>
      <p:sp>
        <p:nvSpPr>
          <p:cNvPr id="96" name="Rectangle 95"/>
          <p:cNvSpPr/>
          <p:nvPr/>
        </p:nvSpPr>
        <p:spPr>
          <a:xfrm>
            <a:off x="4630341" y="2191941"/>
            <a:ext cx="1481138" cy="425053"/>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Kemenkes:</a:t>
            </a:r>
          </a:p>
          <a:p>
            <a:pPr algn="ctr" eaLnBrk="1" hangingPunct="1">
              <a:defRPr/>
            </a:pPr>
            <a:r>
              <a:rPr lang="id-ID" sz="825" b="1" dirty="0">
                <a:solidFill>
                  <a:schemeClr val="tx1"/>
                </a:solidFill>
              </a:rPr>
              <a:t>Pola Gizi Seimbang</a:t>
            </a:r>
          </a:p>
        </p:txBody>
      </p:sp>
      <p:sp>
        <p:nvSpPr>
          <p:cNvPr id="5" name="Rectangle 4"/>
          <p:cNvSpPr/>
          <p:nvPr/>
        </p:nvSpPr>
        <p:spPr>
          <a:xfrm>
            <a:off x="6566297" y="3368279"/>
            <a:ext cx="1295400" cy="377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Meningkatnya AKTIFITAS FISIK</a:t>
            </a:r>
          </a:p>
        </p:txBody>
      </p:sp>
      <p:sp>
        <p:nvSpPr>
          <p:cNvPr id="73" name="Rectangle 72"/>
          <p:cNvSpPr/>
          <p:nvPr/>
        </p:nvSpPr>
        <p:spPr>
          <a:xfrm>
            <a:off x="6572250" y="2726532"/>
            <a:ext cx="1296591" cy="540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Meningkatnya KONSUMSI BUAH &amp; SAYUR</a:t>
            </a:r>
          </a:p>
        </p:txBody>
      </p:sp>
      <p:sp>
        <p:nvSpPr>
          <p:cNvPr id="74" name="Rectangle 73"/>
          <p:cNvSpPr/>
          <p:nvPr/>
        </p:nvSpPr>
        <p:spPr>
          <a:xfrm>
            <a:off x="6566297" y="3854054"/>
            <a:ext cx="1295400" cy="37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Menurunnya MEROKOK</a:t>
            </a:r>
          </a:p>
        </p:txBody>
      </p:sp>
      <p:sp>
        <p:nvSpPr>
          <p:cNvPr id="78" name="Rectangle 77"/>
          <p:cNvSpPr/>
          <p:nvPr/>
        </p:nvSpPr>
        <p:spPr>
          <a:xfrm>
            <a:off x="3042047" y="3326607"/>
            <a:ext cx="1104900" cy="526256"/>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Kemenpora:</a:t>
            </a:r>
          </a:p>
          <a:p>
            <a:pPr algn="ctr" eaLnBrk="1" hangingPunct="1">
              <a:defRPr/>
            </a:pPr>
            <a:r>
              <a:rPr lang="id-ID" sz="825" dirty="0">
                <a:solidFill>
                  <a:schemeClr val="tx1"/>
                </a:solidFill>
              </a:rPr>
              <a:t>Gedung &amp; Fasilitas Olahraga</a:t>
            </a:r>
            <a:endParaRPr lang="id-ID" sz="825" i="1" dirty="0">
              <a:solidFill>
                <a:schemeClr val="tx1"/>
              </a:solidFill>
            </a:endParaRPr>
          </a:p>
        </p:txBody>
      </p:sp>
      <p:sp>
        <p:nvSpPr>
          <p:cNvPr id="81" name="Rectangle 80"/>
          <p:cNvSpPr/>
          <p:nvPr/>
        </p:nvSpPr>
        <p:spPr>
          <a:xfrm>
            <a:off x="304800" y="3319463"/>
            <a:ext cx="1152525" cy="513160"/>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Menpan:</a:t>
            </a:r>
          </a:p>
          <a:p>
            <a:pPr algn="ctr" eaLnBrk="1" hangingPunct="1">
              <a:defRPr/>
            </a:pPr>
            <a:r>
              <a:rPr lang="id-ID" sz="825" dirty="0">
                <a:solidFill>
                  <a:schemeClr val="tx1"/>
                </a:solidFill>
              </a:rPr>
              <a:t>Edaran ttg</a:t>
            </a:r>
          </a:p>
          <a:p>
            <a:pPr algn="ctr" eaLnBrk="1" hangingPunct="1">
              <a:defRPr/>
            </a:pPr>
            <a:r>
              <a:rPr lang="id-ID" sz="825" dirty="0">
                <a:solidFill>
                  <a:schemeClr val="tx1"/>
                </a:solidFill>
              </a:rPr>
              <a:t>Olahraga di Kantor/Institusi</a:t>
            </a:r>
          </a:p>
        </p:txBody>
      </p:sp>
      <p:sp>
        <p:nvSpPr>
          <p:cNvPr id="83" name="Rectangle 82"/>
          <p:cNvSpPr/>
          <p:nvPr/>
        </p:nvSpPr>
        <p:spPr>
          <a:xfrm>
            <a:off x="304800" y="4418410"/>
            <a:ext cx="1152525" cy="406003"/>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Pemda:</a:t>
            </a:r>
          </a:p>
          <a:p>
            <a:pPr algn="ctr" eaLnBrk="1" hangingPunct="1">
              <a:defRPr/>
            </a:pPr>
            <a:r>
              <a:rPr lang="id-ID" sz="825" dirty="0">
                <a:solidFill>
                  <a:schemeClr val="tx1"/>
                </a:solidFill>
              </a:rPr>
              <a:t>Kawasan </a:t>
            </a:r>
          </a:p>
          <a:p>
            <a:pPr algn="ctr" eaLnBrk="1" hangingPunct="1">
              <a:defRPr/>
            </a:pPr>
            <a:r>
              <a:rPr lang="id-ID" sz="825" dirty="0">
                <a:solidFill>
                  <a:schemeClr val="tx1"/>
                </a:solidFill>
              </a:rPr>
              <a:t>Tanpa Rokok</a:t>
            </a:r>
          </a:p>
        </p:txBody>
      </p:sp>
      <p:sp>
        <p:nvSpPr>
          <p:cNvPr id="86" name="Rectangle 85"/>
          <p:cNvSpPr/>
          <p:nvPr/>
        </p:nvSpPr>
        <p:spPr>
          <a:xfrm>
            <a:off x="1960960" y="2284810"/>
            <a:ext cx="1185863" cy="378619"/>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PKK, Pramuka: </a:t>
            </a:r>
            <a:r>
              <a:rPr lang="id-ID" sz="825" b="1" dirty="0">
                <a:solidFill>
                  <a:schemeClr val="tx1"/>
                </a:solidFill>
              </a:rPr>
              <a:t>Karang Kitri</a:t>
            </a:r>
          </a:p>
        </p:txBody>
      </p:sp>
      <p:sp>
        <p:nvSpPr>
          <p:cNvPr id="88" name="Rectangle 87"/>
          <p:cNvSpPr/>
          <p:nvPr/>
        </p:nvSpPr>
        <p:spPr>
          <a:xfrm>
            <a:off x="304800" y="4831557"/>
            <a:ext cx="1152525" cy="311944"/>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Kemenkeu:</a:t>
            </a:r>
            <a:r>
              <a:rPr lang="id-ID" sz="825" dirty="0">
                <a:solidFill>
                  <a:schemeClr val="tx1"/>
                </a:solidFill>
              </a:rPr>
              <a:t> Cukai Rokok</a:t>
            </a:r>
          </a:p>
        </p:txBody>
      </p:sp>
      <p:sp>
        <p:nvSpPr>
          <p:cNvPr id="90" name="Rectangle 89"/>
          <p:cNvSpPr/>
          <p:nvPr/>
        </p:nvSpPr>
        <p:spPr>
          <a:xfrm>
            <a:off x="6566297" y="4339829"/>
            <a:ext cx="1295400" cy="378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YANKESDAS</a:t>
            </a:r>
          </a:p>
        </p:txBody>
      </p:sp>
      <p:sp>
        <p:nvSpPr>
          <p:cNvPr id="91" name="Rectangle 90"/>
          <p:cNvSpPr/>
          <p:nvPr/>
        </p:nvSpPr>
        <p:spPr>
          <a:xfrm>
            <a:off x="4644629" y="3663553"/>
            <a:ext cx="1466850" cy="280988"/>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Pemda &amp; Kem Pora </a:t>
            </a:r>
            <a:r>
              <a:rPr lang="id-ID" sz="825" b="1" dirty="0">
                <a:solidFill>
                  <a:schemeClr val="tx1"/>
                </a:solidFill>
              </a:rPr>
              <a:t>Kejuaraan OR</a:t>
            </a:r>
          </a:p>
        </p:txBody>
      </p:sp>
      <p:sp>
        <p:nvSpPr>
          <p:cNvPr id="93" name="Rectangle 92"/>
          <p:cNvSpPr/>
          <p:nvPr/>
        </p:nvSpPr>
        <p:spPr>
          <a:xfrm>
            <a:off x="4644629" y="2622947"/>
            <a:ext cx="1466850" cy="260747"/>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KemenUKM:</a:t>
            </a:r>
          </a:p>
          <a:p>
            <a:pPr algn="ctr" eaLnBrk="1" hangingPunct="1">
              <a:defRPr/>
            </a:pPr>
            <a:r>
              <a:rPr lang="id-ID" sz="825" b="1" dirty="0">
                <a:solidFill>
                  <a:schemeClr val="tx1"/>
                </a:solidFill>
              </a:rPr>
              <a:t>Minum Jamu</a:t>
            </a:r>
          </a:p>
        </p:txBody>
      </p:sp>
      <p:sp>
        <p:nvSpPr>
          <p:cNvPr id="94" name="Rectangle 93"/>
          <p:cNvSpPr/>
          <p:nvPr/>
        </p:nvSpPr>
        <p:spPr>
          <a:xfrm>
            <a:off x="2971800" y="2228850"/>
            <a:ext cx="1106091" cy="377429"/>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Kemendikbud</a:t>
            </a:r>
            <a:r>
              <a:rPr lang="id-ID" sz="825" dirty="0">
                <a:solidFill>
                  <a:schemeClr val="tx1"/>
                </a:solidFill>
              </a:rPr>
              <a:t>Kantin Sehat</a:t>
            </a:r>
          </a:p>
        </p:txBody>
      </p:sp>
      <p:sp>
        <p:nvSpPr>
          <p:cNvPr id="95" name="Rectangle 94"/>
          <p:cNvSpPr/>
          <p:nvPr/>
        </p:nvSpPr>
        <p:spPr>
          <a:xfrm>
            <a:off x="3000375" y="4608910"/>
            <a:ext cx="1160860" cy="86677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Kemenkes: </a:t>
            </a:r>
            <a:r>
              <a:rPr lang="id-ID" sz="825" i="1" dirty="0">
                <a:solidFill>
                  <a:schemeClr val="tx1"/>
                </a:solidFill>
              </a:rPr>
              <a:t>Screening </a:t>
            </a:r>
            <a:r>
              <a:rPr lang="id-ID" sz="825" dirty="0">
                <a:solidFill>
                  <a:schemeClr val="tx1"/>
                </a:solidFill>
              </a:rPr>
              <a:t>Kanker, Hipertensi,</a:t>
            </a:r>
          </a:p>
          <a:p>
            <a:pPr algn="ctr" eaLnBrk="1" hangingPunct="1">
              <a:defRPr/>
            </a:pPr>
            <a:r>
              <a:rPr lang="id-ID" sz="825" dirty="0">
                <a:solidFill>
                  <a:schemeClr val="tx1"/>
                </a:solidFill>
              </a:rPr>
              <a:t>PHBS</a:t>
            </a:r>
          </a:p>
        </p:txBody>
      </p:sp>
      <p:sp>
        <p:nvSpPr>
          <p:cNvPr id="97" name="Rectangle 96"/>
          <p:cNvSpPr/>
          <p:nvPr/>
        </p:nvSpPr>
        <p:spPr>
          <a:xfrm>
            <a:off x="304800" y="3844529"/>
            <a:ext cx="1152525" cy="492919"/>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Mendikbud &amp; Menag:</a:t>
            </a:r>
          </a:p>
          <a:p>
            <a:pPr algn="ctr" eaLnBrk="1" hangingPunct="1">
              <a:defRPr/>
            </a:pPr>
            <a:r>
              <a:rPr lang="id-ID" sz="825" dirty="0">
                <a:solidFill>
                  <a:schemeClr val="tx1"/>
                </a:solidFill>
              </a:rPr>
              <a:t>UKS, Kurikulum</a:t>
            </a:r>
          </a:p>
        </p:txBody>
      </p:sp>
      <p:sp>
        <p:nvSpPr>
          <p:cNvPr id="98" name="Rectangle 97"/>
          <p:cNvSpPr/>
          <p:nvPr/>
        </p:nvSpPr>
        <p:spPr>
          <a:xfrm>
            <a:off x="2058591" y="5036344"/>
            <a:ext cx="1079897" cy="43934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BPJS:</a:t>
            </a:r>
          </a:p>
          <a:p>
            <a:pPr algn="ctr" eaLnBrk="1" hangingPunct="1">
              <a:defRPr/>
            </a:pPr>
            <a:r>
              <a:rPr lang="id-ID" sz="825" dirty="0">
                <a:solidFill>
                  <a:schemeClr val="tx1"/>
                </a:solidFill>
              </a:rPr>
              <a:t>Pencegahan Sekunder</a:t>
            </a:r>
          </a:p>
        </p:txBody>
      </p:sp>
      <p:sp>
        <p:nvSpPr>
          <p:cNvPr id="100" name="Rectangle 99"/>
          <p:cNvSpPr/>
          <p:nvPr/>
        </p:nvSpPr>
        <p:spPr>
          <a:xfrm>
            <a:off x="2325291" y="2699148"/>
            <a:ext cx="1552575" cy="348853"/>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Kementan: </a:t>
            </a:r>
          </a:p>
          <a:p>
            <a:pPr algn="ctr" eaLnBrk="1" hangingPunct="1">
              <a:defRPr/>
            </a:pPr>
            <a:r>
              <a:rPr lang="id-ID" sz="825" dirty="0">
                <a:solidFill>
                  <a:schemeClr val="tx1"/>
                </a:solidFill>
              </a:rPr>
              <a:t>Buah &amp; sayur murah</a:t>
            </a:r>
          </a:p>
        </p:txBody>
      </p:sp>
      <p:sp>
        <p:nvSpPr>
          <p:cNvPr id="103" name="Rectangle 102"/>
          <p:cNvSpPr/>
          <p:nvPr/>
        </p:nvSpPr>
        <p:spPr>
          <a:xfrm>
            <a:off x="304800" y="2544367"/>
            <a:ext cx="1152525" cy="41076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BPOM: </a:t>
            </a:r>
            <a:r>
              <a:rPr lang="id-ID" sz="825" b="1" dirty="0">
                <a:solidFill>
                  <a:schemeClr val="tx1"/>
                </a:solidFill>
              </a:rPr>
              <a:t>Jajanan Anak Sekolah</a:t>
            </a:r>
          </a:p>
        </p:txBody>
      </p:sp>
      <p:sp>
        <p:nvSpPr>
          <p:cNvPr id="104" name="Rectangle 103"/>
          <p:cNvSpPr/>
          <p:nvPr/>
        </p:nvSpPr>
        <p:spPr>
          <a:xfrm>
            <a:off x="304800" y="2952750"/>
            <a:ext cx="1152525" cy="284560"/>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Kemenkes:</a:t>
            </a:r>
          </a:p>
          <a:p>
            <a:pPr algn="ctr" eaLnBrk="1" hangingPunct="1">
              <a:defRPr/>
            </a:pPr>
            <a:r>
              <a:rPr lang="id-ID" sz="825" dirty="0">
                <a:solidFill>
                  <a:schemeClr val="tx1"/>
                </a:solidFill>
              </a:rPr>
              <a:t>1000 HPK</a:t>
            </a:r>
          </a:p>
        </p:txBody>
      </p:sp>
      <p:sp>
        <p:nvSpPr>
          <p:cNvPr id="105" name="Rectangle 104"/>
          <p:cNvSpPr/>
          <p:nvPr/>
        </p:nvSpPr>
        <p:spPr>
          <a:xfrm>
            <a:off x="6572250" y="4826794"/>
            <a:ext cx="1296591" cy="377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LINGKUNGAN SEHAT</a:t>
            </a:r>
          </a:p>
        </p:txBody>
      </p:sp>
      <p:sp>
        <p:nvSpPr>
          <p:cNvPr id="106" name="Rectangle 105"/>
          <p:cNvSpPr/>
          <p:nvPr/>
        </p:nvSpPr>
        <p:spPr>
          <a:xfrm>
            <a:off x="6542485" y="2233613"/>
            <a:ext cx="1319213" cy="408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1000 HPK</a:t>
            </a:r>
          </a:p>
        </p:txBody>
      </p:sp>
      <p:sp>
        <p:nvSpPr>
          <p:cNvPr id="108" name="Rectangle 107"/>
          <p:cNvSpPr/>
          <p:nvPr/>
        </p:nvSpPr>
        <p:spPr>
          <a:xfrm>
            <a:off x="4644629" y="4988719"/>
            <a:ext cx="1466850" cy="42862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Kemkominfo:</a:t>
            </a:r>
          </a:p>
          <a:p>
            <a:pPr algn="ctr" eaLnBrk="1" hangingPunct="1">
              <a:defRPr/>
            </a:pPr>
            <a:r>
              <a:rPr lang="id-ID" sz="825" b="1" dirty="0">
                <a:solidFill>
                  <a:schemeClr val="tx1"/>
                </a:solidFill>
              </a:rPr>
              <a:t>Iklan layanan masyakat</a:t>
            </a:r>
          </a:p>
        </p:txBody>
      </p:sp>
      <p:sp>
        <p:nvSpPr>
          <p:cNvPr id="110" name="Rectangle 109"/>
          <p:cNvSpPr/>
          <p:nvPr/>
        </p:nvSpPr>
        <p:spPr>
          <a:xfrm>
            <a:off x="304800" y="5154217"/>
            <a:ext cx="1152525" cy="41076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Kemendag:</a:t>
            </a:r>
          </a:p>
          <a:p>
            <a:pPr algn="ctr" eaLnBrk="1" hangingPunct="1">
              <a:defRPr/>
            </a:pPr>
            <a:r>
              <a:rPr lang="id-ID" sz="825" dirty="0">
                <a:solidFill>
                  <a:schemeClr val="tx1"/>
                </a:solidFill>
              </a:rPr>
              <a:t>Peredaran </a:t>
            </a:r>
          </a:p>
          <a:p>
            <a:pPr algn="ctr" eaLnBrk="1" hangingPunct="1">
              <a:defRPr/>
            </a:pPr>
            <a:r>
              <a:rPr lang="id-ID" sz="825" dirty="0">
                <a:solidFill>
                  <a:schemeClr val="tx1"/>
                </a:solidFill>
              </a:rPr>
              <a:t>min. beralkohol</a:t>
            </a:r>
          </a:p>
        </p:txBody>
      </p:sp>
      <p:sp>
        <p:nvSpPr>
          <p:cNvPr id="112" name="Rectangle 111"/>
          <p:cNvSpPr/>
          <p:nvPr/>
        </p:nvSpPr>
        <p:spPr>
          <a:xfrm>
            <a:off x="1999060" y="3881438"/>
            <a:ext cx="1045369" cy="40243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Kemenhub:</a:t>
            </a:r>
          </a:p>
          <a:p>
            <a:pPr algn="ctr" eaLnBrk="1" hangingPunct="1">
              <a:defRPr/>
            </a:pPr>
            <a:r>
              <a:rPr lang="id-ID" sz="825" dirty="0">
                <a:solidFill>
                  <a:schemeClr val="tx1"/>
                </a:solidFill>
              </a:rPr>
              <a:t>Jalur sepeda</a:t>
            </a:r>
          </a:p>
          <a:p>
            <a:pPr algn="ctr" eaLnBrk="1" hangingPunct="1">
              <a:defRPr/>
            </a:pPr>
            <a:r>
              <a:rPr lang="id-ID" sz="825" i="1" dirty="0">
                <a:solidFill>
                  <a:schemeClr val="tx1"/>
                </a:solidFill>
              </a:rPr>
              <a:t>Pedestrian</a:t>
            </a:r>
          </a:p>
        </p:txBody>
      </p:sp>
      <p:sp>
        <p:nvSpPr>
          <p:cNvPr id="113" name="Rectangle 112"/>
          <p:cNvSpPr/>
          <p:nvPr/>
        </p:nvSpPr>
        <p:spPr>
          <a:xfrm>
            <a:off x="4635104" y="3964782"/>
            <a:ext cx="1476375" cy="435769"/>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dirty="0">
                <a:solidFill>
                  <a:schemeClr val="tx1"/>
                </a:solidFill>
              </a:rPr>
              <a:t>Olahraga &amp; Aktifitas fisik Masy</a:t>
            </a:r>
            <a:r>
              <a:rPr lang="id-ID" sz="825" b="1" dirty="0">
                <a:solidFill>
                  <a:schemeClr val="tx1"/>
                </a:solidFill>
              </a:rPr>
              <a:t>, Poco-Poco</a:t>
            </a:r>
          </a:p>
        </p:txBody>
      </p:sp>
      <p:sp>
        <p:nvSpPr>
          <p:cNvPr id="114" name="Rectangle 113"/>
          <p:cNvSpPr/>
          <p:nvPr/>
        </p:nvSpPr>
        <p:spPr>
          <a:xfrm>
            <a:off x="3027760" y="3869531"/>
            <a:ext cx="1106090" cy="414338"/>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Kemendes:</a:t>
            </a:r>
          </a:p>
          <a:p>
            <a:pPr algn="ctr" eaLnBrk="1" hangingPunct="1">
              <a:defRPr/>
            </a:pPr>
            <a:r>
              <a:rPr lang="id-ID" sz="825" b="1" dirty="0">
                <a:solidFill>
                  <a:schemeClr val="tx1"/>
                </a:solidFill>
              </a:rPr>
              <a:t>Lapangan  desa</a:t>
            </a:r>
            <a:endParaRPr lang="id-ID" sz="825" b="1" i="1" dirty="0">
              <a:solidFill>
                <a:schemeClr val="tx1"/>
              </a:solidFill>
            </a:endParaRPr>
          </a:p>
        </p:txBody>
      </p:sp>
      <p:sp>
        <p:nvSpPr>
          <p:cNvPr id="7" name="Right Arrow 6"/>
          <p:cNvSpPr/>
          <p:nvPr/>
        </p:nvSpPr>
        <p:spPr>
          <a:xfrm>
            <a:off x="1458516" y="3575448"/>
            <a:ext cx="327422" cy="388144"/>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17" name="Rectangle 116"/>
          <p:cNvSpPr/>
          <p:nvPr/>
        </p:nvSpPr>
        <p:spPr>
          <a:xfrm>
            <a:off x="4644629" y="2883694"/>
            <a:ext cx="1466850" cy="279797"/>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KKP:</a:t>
            </a:r>
          </a:p>
          <a:p>
            <a:pPr algn="ctr" eaLnBrk="1" hangingPunct="1">
              <a:defRPr/>
            </a:pPr>
            <a:r>
              <a:rPr lang="id-ID" sz="825" dirty="0">
                <a:solidFill>
                  <a:schemeClr val="tx1"/>
                </a:solidFill>
              </a:rPr>
              <a:t>Gemarikan</a:t>
            </a:r>
          </a:p>
        </p:txBody>
      </p:sp>
      <p:sp>
        <p:nvSpPr>
          <p:cNvPr id="118" name="Right Arrow 117"/>
          <p:cNvSpPr/>
          <p:nvPr/>
        </p:nvSpPr>
        <p:spPr>
          <a:xfrm>
            <a:off x="1447801" y="2551510"/>
            <a:ext cx="327422" cy="388144"/>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20" name="Right Arrow 119"/>
          <p:cNvSpPr/>
          <p:nvPr/>
        </p:nvSpPr>
        <p:spPr>
          <a:xfrm>
            <a:off x="1475185" y="4700588"/>
            <a:ext cx="326231" cy="388144"/>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22" name="Rectangle 121"/>
          <p:cNvSpPr/>
          <p:nvPr/>
        </p:nvSpPr>
        <p:spPr>
          <a:xfrm>
            <a:off x="2066926" y="4572001"/>
            <a:ext cx="1079897" cy="440531"/>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u="sng" dirty="0">
                <a:solidFill>
                  <a:schemeClr val="tx1"/>
                </a:solidFill>
              </a:rPr>
              <a:t>Kemenhub:</a:t>
            </a:r>
          </a:p>
          <a:p>
            <a:pPr algn="ctr" eaLnBrk="1" hangingPunct="1">
              <a:defRPr/>
            </a:pPr>
            <a:r>
              <a:rPr lang="id-ID" sz="825" dirty="0">
                <a:solidFill>
                  <a:schemeClr val="tx1"/>
                </a:solidFill>
              </a:rPr>
              <a:t>Keamanan Transportasi</a:t>
            </a:r>
          </a:p>
        </p:txBody>
      </p:sp>
      <p:sp>
        <p:nvSpPr>
          <p:cNvPr id="123" name="Right Arrow 122"/>
          <p:cNvSpPr/>
          <p:nvPr/>
        </p:nvSpPr>
        <p:spPr>
          <a:xfrm rot="16200000">
            <a:off x="2412802" y="4159449"/>
            <a:ext cx="245269" cy="517922"/>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25" name="Rectangle 124"/>
          <p:cNvSpPr/>
          <p:nvPr/>
        </p:nvSpPr>
        <p:spPr>
          <a:xfrm>
            <a:off x="367903" y="5723335"/>
            <a:ext cx="5985272" cy="277415"/>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050" b="1" u="sng" dirty="0">
                <a:solidFill>
                  <a:schemeClr val="tx1"/>
                </a:solidFill>
              </a:rPr>
              <a:t>MENKO PMK, MENKO PEREKONOMIAN: Pengendalian Pelaksanaan</a:t>
            </a:r>
            <a:endParaRPr lang="id-ID" sz="1050" dirty="0">
              <a:solidFill>
                <a:schemeClr val="tx1"/>
              </a:solidFill>
            </a:endParaRPr>
          </a:p>
        </p:txBody>
      </p:sp>
      <p:sp>
        <p:nvSpPr>
          <p:cNvPr id="17" name="Down Arrow 16"/>
          <p:cNvSpPr/>
          <p:nvPr/>
        </p:nvSpPr>
        <p:spPr>
          <a:xfrm>
            <a:off x="734616" y="2051448"/>
            <a:ext cx="290513" cy="183356"/>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9" name="Rectangle 18"/>
          <p:cNvSpPr/>
          <p:nvPr/>
        </p:nvSpPr>
        <p:spPr>
          <a:xfrm>
            <a:off x="8229600" y="3421857"/>
            <a:ext cx="914400" cy="6369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200" b="1" dirty="0">
                <a:solidFill>
                  <a:schemeClr val="tx1"/>
                </a:solidFill>
              </a:rPr>
              <a:t>Hidup Sehat</a:t>
            </a:r>
            <a:endParaRPr lang="en-US" sz="1200" b="1" dirty="0">
              <a:solidFill>
                <a:schemeClr val="tx1"/>
              </a:solidFill>
            </a:endParaRPr>
          </a:p>
        </p:txBody>
      </p:sp>
      <p:sp>
        <p:nvSpPr>
          <p:cNvPr id="20" name="Right Arrow 19"/>
          <p:cNvSpPr/>
          <p:nvPr/>
        </p:nvSpPr>
        <p:spPr>
          <a:xfrm>
            <a:off x="6011467" y="3368279"/>
            <a:ext cx="431006" cy="826294"/>
          </a:xfrm>
          <a:prstGeom prst="rightArrow">
            <a:avLst>
              <a:gd name="adj1" fmla="val 65398"/>
              <a:gd name="adj2" fmla="val 478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28" name="Right Arrow 127"/>
          <p:cNvSpPr/>
          <p:nvPr/>
        </p:nvSpPr>
        <p:spPr>
          <a:xfrm>
            <a:off x="7868842" y="3368279"/>
            <a:ext cx="431006" cy="826294"/>
          </a:xfrm>
          <a:prstGeom prst="rightArrow">
            <a:avLst>
              <a:gd name="adj1" fmla="val 65398"/>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31" name="Down Arrow 130"/>
          <p:cNvSpPr/>
          <p:nvPr/>
        </p:nvSpPr>
        <p:spPr>
          <a:xfrm rot="10800000">
            <a:off x="2801542" y="5541169"/>
            <a:ext cx="297656" cy="182166"/>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32" name="Down Arrow 131"/>
          <p:cNvSpPr/>
          <p:nvPr/>
        </p:nvSpPr>
        <p:spPr>
          <a:xfrm rot="10800000">
            <a:off x="5206603" y="5541169"/>
            <a:ext cx="298847" cy="182166"/>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33" name="Down Arrow 132"/>
          <p:cNvSpPr/>
          <p:nvPr/>
        </p:nvSpPr>
        <p:spPr>
          <a:xfrm>
            <a:off x="2794397" y="2096692"/>
            <a:ext cx="290513" cy="183356"/>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34" name="Down Arrow 133"/>
          <p:cNvSpPr/>
          <p:nvPr/>
        </p:nvSpPr>
        <p:spPr>
          <a:xfrm>
            <a:off x="5232797" y="2097881"/>
            <a:ext cx="290513" cy="182166"/>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schemeClr val="tx1"/>
              </a:solidFill>
            </a:endParaRPr>
          </a:p>
        </p:txBody>
      </p:sp>
      <p:sp>
        <p:nvSpPr>
          <p:cNvPr id="130" name="Down Arrow 129"/>
          <p:cNvSpPr/>
          <p:nvPr/>
        </p:nvSpPr>
        <p:spPr>
          <a:xfrm rot="10800000">
            <a:off x="962025" y="5525692"/>
            <a:ext cx="296466" cy="182165"/>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55" name="Rectangle 54"/>
          <p:cNvSpPr/>
          <p:nvPr/>
        </p:nvSpPr>
        <p:spPr>
          <a:xfrm>
            <a:off x="8229600" y="4079081"/>
            <a:ext cx="914400" cy="6965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825" b="1" dirty="0">
                <a:solidFill>
                  <a:schemeClr val="tx1"/>
                </a:solidFill>
              </a:rPr>
              <a:t>Prevalensi Penyakit menurun 50%</a:t>
            </a:r>
            <a:endParaRPr lang="en-US" sz="825" b="1" dirty="0">
              <a:solidFill>
                <a:schemeClr val="tx1"/>
              </a:solidFill>
            </a:endParaRPr>
          </a:p>
        </p:txBody>
      </p:sp>
      <p:sp>
        <p:nvSpPr>
          <p:cNvPr id="56" name="Moon 55"/>
          <p:cNvSpPr/>
          <p:nvPr/>
        </p:nvSpPr>
        <p:spPr>
          <a:xfrm rot="5400000">
            <a:off x="3962400" y="-2933700"/>
            <a:ext cx="914400" cy="8839200"/>
          </a:xfrm>
          <a:prstGeom prst="moon">
            <a:avLst>
              <a:gd name="adj" fmla="val 5839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solidFill>
                <a:schemeClr val="tx1"/>
              </a:solidFill>
            </a:endParaRPr>
          </a:p>
        </p:txBody>
      </p:sp>
      <p:sp>
        <p:nvSpPr>
          <p:cNvPr id="58" name="Isosceles Triangle 57"/>
          <p:cNvSpPr/>
          <p:nvPr/>
        </p:nvSpPr>
        <p:spPr>
          <a:xfrm>
            <a:off x="4114800" y="857250"/>
            <a:ext cx="685800" cy="2286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chemeClr val="tx1"/>
              </a:solidFill>
            </a:endParaRPr>
          </a:p>
        </p:txBody>
      </p:sp>
      <p:sp>
        <p:nvSpPr>
          <p:cNvPr id="59" name="Rectangle 58"/>
          <p:cNvSpPr/>
          <p:nvPr/>
        </p:nvSpPr>
        <p:spPr>
          <a:xfrm>
            <a:off x="4267200" y="1314450"/>
            <a:ext cx="381000" cy="4457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chemeClr val="tx1"/>
              </a:solidFill>
            </a:endParaRPr>
          </a:p>
        </p:txBody>
      </p:sp>
      <p:sp>
        <p:nvSpPr>
          <p:cNvPr id="116" name="Right Arrow 115"/>
          <p:cNvSpPr/>
          <p:nvPr/>
        </p:nvSpPr>
        <p:spPr>
          <a:xfrm>
            <a:off x="4127898" y="3589735"/>
            <a:ext cx="364331" cy="359569"/>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21" name="Right Arrow 120"/>
          <p:cNvSpPr/>
          <p:nvPr/>
        </p:nvSpPr>
        <p:spPr>
          <a:xfrm>
            <a:off x="4114801" y="4766073"/>
            <a:ext cx="327422" cy="388144"/>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23607" name="TextBox 59"/>
          <p:cNvSpPr txBox="1">
            <a:spLocks noChangeArrowheads="1"/>
          </p:cNvSpPr>
          <p:nvPr/>
        </p:nvSpPr>
        <p:spPr bwMode="auto">
          <a:xfrm>
            <a:off x="2057400" y="1196579"/>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Berlin Sans FB Demi" panose="020E0802020502020306" pitchFamily="34" charset="0"/>
                <a:ea typeface="ＭＳ Ｐゴシック" panose="020B0600070205080204" pitchFamily="34" charset="-128"/>
              </a:rPr>
              <a:t>GERAKAN MASYARAKAT SEHAT</a:t>
            </a:r>
          </a:p>
        </p:txBody>
      </p:sp>
      <p:sp>
        <p:nvSpPr>
          <p:cNvPr id="119" name="Right Arrow 118"/>
          <p:cNvSpPr/>
          <p:nvPr/>
        </p:nvSpPr>
        <p:spPr>
          <a:xfrm>
            <a:off x="4163616" y="2544366"/>
            <a:ext cx="328613" cy="388144"/>
          </a:xfrm>
          <a:prstGeom prst="right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825">
              <a:solidFill>
                <a:schemeClr val="tx1"/>
              </a:solidFill>
            </a:endParaRPr>
          </a:p>
        </p:txBody>
      </p:sp>
      <p:sp>
        <p:nvSpPr>
          <p:cNvPr id="124" name="Rectangle 123"/>
          <p:cNvSpPr/>
          <p:nvPr/>
        </p:nvSpPr>
        <p:spPr>
          <a:xfrm>
            <a:off x="347663" y="1829992"/>
            <a:ext cx="5718572" cy="278606"/>
          </a:xfrm>
          <a:prstGeom prst="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050" b="1" u="sng" dirty="0">
                <a:solidFill>
                  <a:schemeClr val="tx1"/>
                </a:solidFill>
              </a:rPr>
              <a:t>BAPPENAS &amp; Kemkeu : Perencanaan , Penganggaran, Monev</a:t>
            </a:r>
            <a:endParaRPr lang="id-ID" sz="1050" dirty="0">
              <a:solidFill>
                <a:schemeClr val="tx1"/>
              </a:solidFill>
            </a:endParaRPr>
          </a:p>
        </p:txBody>
      </p:sp>
      <p:sp>
        <p:nvSpPr>
          <p:cNvPr id="23610" name="TextBox 61"/>
          <p:cNvSpPr txBox="1">
            <a:spLocks noChangeArrowheads="1"/>
          </p:cNvSpPr>
          <p:nvPr/>
        </p:nvSpPr>
        <p:spPr bwMode="auto">
          <a:xfrm>
            <a:off x="6172200" y="5372100"/>
            <a:ext cx="22237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50" b="1" i="1">
                <a:latin typeface="Arial" panose="020B0604020202020204" pitchFamily="34" charset="0"/>
                <a:ea typeface="ＭＳ Ｐゴシック" panose="020B0600070205080204" pitchFamily="34" charset="-128"/>
              </a:rPr>
              <a:t>“Sehat,Bugar,Produktif “</a:t>
            </a:r>
          </a:p>
        </p:txBody>
      </p:sp>
      <p:sp>
        <p:nvSpPr>
          <p:cNvPr id="23611" name="Slide Number Placeholder 5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FDF0EC83-A8BC-4DEF-9972-6299E4F0F645}" type="slidenum">
              <a:rPr lang="id-ID" altLang="en-US" sz="900">
                <a:solidFill>
                  <a:srgbClr val="898989"/>
                </a:solidFill>
              </a:rPr>
              <a:pPr>
                <a:lnSpc>
                  <a:spcPct val="100000"/>
                </a:lnSpc>
                <a:spcBef>
                  <a:spcPct val="0"/>
                </a:spcBef>
                <a:buFontTx/>
                <a:buNone/>
              </a:pPr>
              <a:t>8</a:t>
            </a:fld>
            <a:endParaRPr lang="id-ID" altLang="en-US" sz="900">
              <a:solidFill>
                <a:srgbClr val="898989"/>
              </a:solidFill>
            </a:endParaRPr>
          </a:p>
        </p:txBody>
      </p:sp>
    </p:spTree>
    <p:extLst>
      <p:ext uri="{BB962C8B-B14F-4D97-AF65-F5344CB8AC3E}">
        <p14:creationId xmlns:p14="http://schemas.microsoft.com/office/powerpoint/2010/main" val="5762850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 y="1096566"/>
            <a:ext cx="6321029" cy="468034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082" y="1604962"/>
            <a:ext cx="2778919"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6411516" y="1096567"/>
            <a:ext cx="2607469" cy="507831"/>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id-ID" altLang="en-US" sz="1350">
                <a:latin typeface="Arial" panose="020B0604020202020204" pitchFamily="34" charset="0"/>
              </a:rPr>
              <a:t>12 INDIKATOR KELUARGA</a:t>
            </a:r>
          </a:p>
          <a:p>
            <a:pPr eaLnBrk="1" hangingPunct="1">
              <a:lnSpc>
                <a:spcPct val="100000"/>
              </a:lnSpc>
              <a:spcBef>
                <a:spcPct val="0"/>
              </a:spcBef>
              <a:buFontTx/>
              <a:buNone/>
            </a:pPr>
            <a:r>
              <a:rPr lang="id-ID" altLang="en-US" sz="1350">
                <a:latin typeface="Arial" panose="020B0604020202020204" pitchFamily="34" charset="0"/>
              </a:rPr>
              <a:t>SEHAT</a:t>
            </a:r>
            <a:endParaRPr lang="en-US" altLang="en-US" sz="1350">
              <a:latin typeface="Arial" panose="020B0604020202020204" pitchFamily="34" charset="0"/>
            </a:endParaRPr>
          </a:p>
        </p:txBody>
      </p:sp>
      <p:sp>
        <p:nvSpPr>
          <p:cNvPr id="2560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CFF7BF3B-8783-4E1D-A5AF-B461D4B2B163}" type="slidenum">
              <a:rPr lang="id-ID" altLang="en-US" sz="900">
                <a:solidFill>
                  <a:srgbClr val="898989"/>
                </a:solidFill>
              </a:rPr>
              <a:pPr>
                <a:lnSpc>
                  <a:spcPct val="100000"/>
                </a:lnSpc>
                <a:spcBef>
                  <a:spcPct val="0"/>
                </a:spcBef>
                <a:buFontTx/>
                <a:buNone/>
              </a:pPr>
              <a:t>9</a:t>
            </a:fld>
            <a:endParaRPr lang="id-ID" altLang="en-US" sz="900">
              <a:solidFill>
                <a:srgbClr val="898989"/>
              </a:solidFill>
            </a:endParaRPr>
          </a:p>
        </p:txBody>
      </p:sp>
    </p:spTree>
    <p:extLst>
      <p:ext uri="{BB962C8B-B14F-4D97-AF65-F5344CB8AC3E}">
        <p14:creationId xmlns:p14="http://schemas.microsoft.com/office/powerpoint/2010/main" val="4172980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216</TotalTime>
  <Words>2010</Words>
  <Application>Microsoft Office PowerPoint</Application>
  <PresentationFormat>On-screen Show (4:3)</PresentationFormat>
  <Paragraphs>297</Paragraphs>
  <Slides>21</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ＭＳ Ｐゴシック</vt:lpstr>
      <vt:lpstr>ＭＳ Ｐゴシック</vt:lpstr>
      <vt:lpstr>Arial</vt:lpstr>
      <vt:lpstr>Arial Narrow</vt:lpstr>
      <vt:lpstr>Berlin Sans FB Demi</vt:lpstr>
      <vt:lpstr>Calibri</vt:lpstr>
      <vt:lpstr>Calibri Light</vt:lpstr>
      <vt:lpstr>Gill Sans MT</vt:lpstr>
      <vt:lpstr>Myriad Pro</vt:lpstr>
      <vt:lpstr>Tahoma</vt:lpstr>
      <vt:lpstr>Times New Roman</vt:lpstr>
      <vt:lpstr>Tw Cen MT</vt:lpstr>
      <vt:lpstr>Wingdings</vt:lpstr>
      <vt:lpstr>Wingdings 2</vt:lpstr>
      <vt:lpstr>Median</vt:lpstr>
      <vt:lpstr>KESIAPAN PENDAMPINGAN POKJA PROVINSI DALAM PENGALOKASIAN PENDANAAN SANITASI MELALUI BIDANG KESEHATAN</vt:lpstr>
      <vt:lpstr>KEBIJAKAN GLOBAL</vt:lpstr>
      <vt:lpstr>KELANJUTAN MDGs</vt:lpstr>
      <vt:lpstr>PERHATIAN KHUSUS SEKTOR KESEHATAN</vt:lpstr>
      <vt:lpstr>PowerPoint Presentation</vt:lpstr>
      <vt:lpstr>PERANGKAT IMPLEMENTASI SDGs</vt:lpstr>
      <vt:lpstr>PowerPoint Presentation</vt:lpstr>
      <vt:lpstr>PowerPoint Presentation</vt:lpstr>
      <vt:lpstr>PowerPoint Presentation</vt:lpstr>
      <vt:lpstr>PowerPoint Presentation</vt:lpstr>
      <vt:lpstr>PowerPoint Presentation</vt:lpstr>
      <vt:lpstr>POTENSI PENDANAAN  BIDANG KESEHATAN</vt:lpstr>
      <vt:lpstr>PowerPoint Presentation</vt:lpstr>
      <vt:lpstr>PowerPoint Presentation</vt:lpstr>
      <vt:lpstr>SE MENTERI KESEHATAN RI  Nomor HK.03.03/Menkes/184/2015</vt:lpstr>
      <vt:lpstr>DAK Kesehatan (PAM STBM)</vt:lpstr>
      <vt:lpstr>PENGELOLAAN DATA EHRA SEBAGAI ALAT ADVOKASI PENINGKATAN PENDANAAN SANITASI</vt:lpstr>
      <vt:lpstr>PowerPoint Presentation</vt:lpstr>
      <vt:lpstr>EHRA Bagian dari Substansi SSK. </vt:lpstr>
      <vt:lpstr> KESIMPULAN</vt:lpstr>
      <vt:lpstr>TERIMA KASIH</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KESIAPAN PENDAMPINGAN POKJA PROVINSI DALAM PENGALOKASIAN PENDANAAN SANITASI MELALUI BIDANG KESEHATAN</dc:title>
  <dc:creator>ismail - [2010]</dc:creator>
  <cp:lastModifiedBy>user</cp:lastModifiedBy>
  <cp:revision>24</cp:revision>
  <dcterms:created xsi:type="dcterms:W3CDTF">2016-02-15T09:06:01Z</dcterms:created>
  <dcterms:modified xsi:type="dcterms:W3CDTF">2016-02-16T00:45:12Z</dcterms:modified>
</cp:coreProperties>
</file>